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drawings/drawing1.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0"/>
  </p:notesMasterIdLst>
  <p:sldIdLst>
    <p:sldId id="256" r:id="rId2"/>
    <p:sldId id="286" r:id="rId3"/>
    <p:sldId id="434" r:id="rId4"/>
    <p:sldId id="290" r:id="rId5"/>
    <p:sldId id="258" r:id="rId6"/>
    <p:sldId id="435" r:id="rId7"/>
    <p:sldId id="261" r:id="rId8"/>
    <p:sldId id="312" r:id="rId9"/>
    <p:sldId id="329" r:id="rId10"/>
    <p:sldId id="436" r:id="rId11"/>
    <p:sldId id="321" r:id="rId12"/>
    <p:sldId id="403" r:id="rId13"/>
    <p:sldId id="404" r:id="rId14"/>
    <p:sldId id="322" r:id="rId15"/>
    <p:sldId id="325" r:id="rId16"/>
    <p:sldId id="331" r:id="rId17"/>
    <p:sldId id="334" r:id="rId18"/>
    <p:sldId id="337" r:id="rId19"/>
    <p:sldId id="340" r:id="rId20"/>
    <p:sldId id="338" r:id="rId21"/>
    <p:sldId id="339" r:id="rId22"/>
    <p:sldId id="332" r:id="rId23"/>
    <p:sldId id="381" r:id="rId24"/>
    <p:sldId id="412" r:id="rId25"/>
    <p:sldId id="323" r:id="rId26"/>
    <p:sldId id="372" r:id="rId27"/>
    <p:sldId id="423" r:id="rId28"/>
    <p:sldId id="437" r:id="rId29"/>
    <p:sldId id="324" r:id="rId30"/>
    <p:sldId id="327" r:id="rId31"/>
    <p:sldId id="421" r:id="rId32"/>
    <p:sldId id="336" r:id="rId33"/>
    <p:sldId id="267" r:id="rId34"/>
    <p:sldId id="356" r:id="rId35"/>
    <p:sldId id="328" r:id="rId36"/>
    <p:sldId id="335" r:id="rId37"/>
    <p:sldId id="428" r:id="rId38"/>
    <p:sldId id="427" r:id="rId39"/>
    <p:sldId id="429" r:id="rId40"/>
    <p:sldId id="430" r:id="rId41"/>
    <p:sldId id="431" r:id="rId42"/>
    <p:sldId id="433" r:id="rId43"/>
    <p:sldId id="405" r:id="rId44"/>
    <p:sldId id="406" r:id="rId45"/>
    <p:sldId id="407" r:id="rId46"/>
    <p:sldId id="408" r:id="rId47"/>
    <p:sldId id="284" r:id="rId48"/>
    <p:sldId id="344" r:id="rId4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CCFF"/>
    <a:srgbClr val="FFFF99"/>
    <a:srgbClr val="92D050"/>
    <a:srgbClr val="00CC99"/>
    <a:srgbClr val="33007F"/>
    <a:srgbClr val="3333CC"/>
    <a:srgbClr val="A366FF"/>
    <a:srgbClr val="CC00FF"/>
    <a:srgbClr val="FFC000"/>
    <a:srgbClr val="97FF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3" autoAdjust="0"/>
    <p:restoredTop sz="90317" autoAdjust="0"/>
  </p:normalViewPr>
  <p:slideViewPr>
    <p:cSldViewPr snapToGrid="0">
      <p:cViewPr varScale="1">
        <p:scale>
          <a:sx n="52" d="100"/>
          <a:sy n="52" d="100"/>
        </p:scale>
        <p:origin x="972" y="60"/>
      </p:cViewPr>
      <p:guideLst/>
    </p:cSldViewPr>
  </p:slideViewPr>
  <p:notesTextViewPr>
    <p:cViewPr>
      <p:scale>
        <a:sx n="1" d="1"/>
        <a:sy n="1" d="1"/>
      </p:scale>
      <p:origin x="0" y="0"/>
    </p:cViewPr>
  </p:notesTextViewPr>
  <p:sorterViewPr>
    <p:cViewPr varScale="1">
      <p:scale>
        <a:sx n="1" d="1"/>
        <a:sy n="1" d="1"/>
      </p:scale>
      <p:origin x="0" y="-2029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Camarillo3\Desktop\Graph.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6" Type="http://schemas.openxmlformats.org/officeDocument/2006/relationships/chartUserShapes" Target="../drawings/drawing1.xml"/><Relationship Id="rId5" Type="http://schemas.openxmlformats.org/officeDocument/2006/relationships/package" Target="../embeddings/Microsoft_Excel_Worksheet3.xlsx"/><Relationship Id="rId4" Type="http://schemas.openxmlformats.org/officeDocument/2006/relationships/image" Target="../media/image3.png"/></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dirty="0" smtClean="0"/>
              <a:t>RFI</a:t>
            </a:r>
            <a:r>
              <a:rPr lang="en-US" baseline="0" dirty="0" smtClean="0"/>
              <a:t> Responses Collected</a:t>
            </a:r>
            <a:endParaRPr lang="en-US"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3.7499999999999999E-2"/>
          <c:y val="0.11342592592592593"/>
          <c:w val="0.92777777777777781"/>
          <c:h val="0.87962962962962965"/>
        </c:manualLayout>
      </c:layout>
      <c:ofPieChart>
        <c:ofPieType val="pie"/>
        <c:varyColors val="1"/>
        <c:ser>
          <c:idx val="0"/>
          <c:order val="0"/>
          <c:dPt>
            <c:idx val="0"/>
            <c:bubble3D val="0"/>
            <c:spPr>
              <a:solidFill>
                <a:schemeClr val="accent1"/>
              </a:solidFill>
              <a:ln>
                <a:noFill/>
              </a:ln>
              <a:effectLst/>
            </c:spPr>
          </c:dPt>
          <c:dPt>
            <c:idx val="1"/>
            <c:bubble3D val="0"/>
            <c:spPr>
              <a:solidFill>
                <a:schemeClr val="accent2"/>
              </a:solidFill>
              <a:ln>
                <a:noFill/>
              </a:ln>
              <a:effectLst/>
            </c:spPr>
          </c:dPt>
          <c:dPt>
            <c:idx val="2"/>
            <c:bubble3D val="0"/>
            <c:spPr>
              <a:solidFill>
                <a:schemeClr val="accent3"/>
              </a:solidFill>
              <a:ln>
                <a:noFill/>
              </a:ln>
              <a:effectLst/>
            </c:spPr>
          </c:dPt>
          <c:dPt>
            <c:idx val="3"/>
            <c:bubble3D val="0"/>
            <c:spPr>
              <a:solidFill>
                <a:schemeClr val="accent4"/>
              </a:solidFill>
              <a:ln>
                <a:noFill/>
              </a:ln>
              <a:effectLst/>
            </c:spPr>
          </c:dPt>
          <c:dPt>
            <c:idx val="4"/>
            <c:bubble3D val="0"/>
            <c:spPr>
              <a:solidFill>
                <a:schemeClr val="accent5"/>
              </a:solidFill>
              <a:ln>
                <a:noFill/>
              </a:ln>
              <a:effectLst/>
            </c:spPr>
          </c:dPt>
          <c:dPt>
            <c:idx val="5"/>
            <c:bubble3D val="0"/>
            <c:spPr>
              <a:solidFill>
                <a:schemeClr val="accent6"/>
              </a:solidFill>
              <a:ln>
                <a:noFill/>
              </a:ln>
              <a:effectLst/>
            </c:spPr>
          </c:dPt>
          <c:dLbls>
            <c:dLbl>
              <c:idx val="1"/>
              <c:layout/>
              <c:tx>
                <c:rich>
                  <a:bodyPr/>
                  <a:lstStyle/>
                  <a:p>
                    <a:fld id="{8471828A-C252-4192-BFCB-3BDF307EFCAC}" type="VALUE">
                      <a:rPr lang="en-US"/>
                      <a:pPr/>
                      <a:t>[VALUE]</a:t>
                    </a:fld>
                    <a:r>
                      <a:rPr lang="en-US" dirty="0"/>
                      <a:t>  </a:t>
                    </a:r>
                    <a:r>
                      <a:rPr lang="en-US" dirty="0" smtClean="0"/>
                      <a:t>Incomplete</a:t>
                    </a:r>
                  </a:p>
                </c:rich>
              </c:tx>
              <c:dLblPos val="bestFit"/>
              <c:showLegendKey val="0"/>
              <c:showVal val="1"/>
              <c:showCatName val="0"/>
              <c:showSerName val="0"/>
              <c:showPercent val="1"/>
              <c:showBubbleSize val="0"/>
              <c:extLst>
                <c:ext xmlns:c15="http://schemas.microsoft.com/office/drawing/2012/chart" uri="{CE6537A1-D6FC-4f65-9D91-7224C49458BB}">
                  <c15:layout/>
                  <c15:dlblFieldTable/>
                  <c15:showDataLabelsRange val="0"/>
                </c:ext>
              </c:extLst>
            </c:dLbl>
            <c:dLbl>
              <c:idx val="3"/>
              <c:layout>
                <c:manualLayout>
                  <c:x val="9.9463473315835424E-2"/>
                  <c:y val="0.10861220472440945"/>
                </c:manualLayout>
              </c:layout>
              <c:tx>
                <c:rich>
                  <a:bodyPr/>
                  <a:lstStyle/>
                  <a:p>
                    <a:fld id="{68B22CAC-D49B-4C9A-B82D-CF5F2A6118FE}" type="VALUE">
                      <a:rPr lang="en-US"/>
                      <a:pPr/>
                      <a:t>[VALUE]</a:t>
                    </a:fld>
                    <a:r>
                      <a:rPr lang="en-US" dirty="0"/>
                      <a:t> </a:t>
                    </a:r>
                  </a:p>
                  <a:p>
                    <a:r>
                      <a:rPr lang="en-US" dirty="0"/>
                      <a:t>S</a:t>
                    </a:r>
                    <a:r>
                      <a:rPr lang="en-US" baseline="0" dirty="0"/>
                      <a:t>B</a:t>
                    </a:r>
                  </a:p>
                </c:rich>
              </c:tx>
              <c:dLblPos val="bestFit"/>
              <c:showLegendKey val="1"/>
              <c:showVal val="1"/>
              <c:showCatName val="0"/>
              <c:showSerName val="0"/>
              <c:showPercent val="1"/>
              <c:showBubbleSize val="0"/>
              <c:extLst>
                <c:ext xmlns:c15="http://schemas.microsoft.com/office/drawing/2012/chart" uri="{CE6537A1-D6FC-4f65-9D91-7224C49458BB}">
                  <c15:layout/>
                  <c15:dlblFieldTable/>
                  <c15:showDataLabelsRange val="0"/>
                </c:ext>
              </c:extLst>
            </c:dLbl>
            <c:dLbl>
              <c:idx val="4"/>
              <c:layout>
                <c:manualLayout>
                  <c:x val="-6.2701224846894138E-2"/>
                  <c:y val="-8.8898366870807904E-2"/>
                </c:manualLayout>
              </c:layout>
              <c:tx>
                <c:rich>
                  <a:bodyPr/>
                  <a:lstStyle/>
                  <a:p>
                    <a:fld id="{73558178-952C-4E46-935C-2A03C61A8E18}" type="VALUE">
                      <a:rPr lang="en-US"/>
                      <a:pPr/>
                      <a:t>[VALUE]</a:t>
                    </a:fld>
                    <a:endParaRPr lang="en-US" dirty="0"/>
                  </a:p>
                  <a:p>
                    <a:r>
                      <a:rPr lang="en-US" dirty="0"/>
                      <a:t> LB</a:t>
                    </a:r>
                  </a:p>
                </c:rich>
              </c:tx>
              <c:dLblPos val="bestFit"/>
              <c:showLegendKey val="0"/>
              <c:showVal val="1"/>
              <c:showCatName val="0"/>
              <c:showSerName val="0"/>
              <c:showPercent val="1"/>
              <c:showBubbleSize val="0"/>
              <c:extLst>
                <c:ext xmlns:c15="http://schemas.microsoft.com/office/drawing/2012/chart" uri="{CE6537A1-D6FC-4f65-9D91-7224C49458BB}">
                  <c15:layout/>
                  <c15:dlblFieldTable/>
                  <c15:showDataLabelsRange val="0"/>
                </c:ext>
              </c:extLst>
            </c:dLbl>
            <c:dLbl>
              <c:idx val="5"/>
              <c:layout>
                <c:manualLayout>
                  <c:x val="-0.14996587926509186"/>
                  <c:y val="-2.6689632545931759E-2"/>
                </c:manualLayout>
              </c:layout>
              <c:tx>
                <c:rich>
                  <a:bodyPr/>
                  <a:lstStyle/>
                  <a:p>
                    <a:fld id="{1E537947-CF78-48F2-8445-594876D9BD64}" type="VALUE">
                      <a:rPr lang="en-US"/>
                      <a:pPr/>
                      <a:t>[VALUE]</a:t>
                    </a:fld>
                    <a:endParaRPr lang="en-US" dirty="0"/>
                  </a:p>
                  <a:p>
                    <a:r>
                      <a:rPr lang="en-US" dirty="0"/>
                      <a:t>Completed</a:t>
                    </a:r>
                  </a:p>
                </c:rich>
              </c:tx>
              <c:dLblPos val="bestFit"/>
              <c:showLegendKey val="0"/>
              <c:showVal val="1"/>
              <c:showCatName val="0"/>
              <c:showSerName val="0"/>
              <c:showPercent val="1"/>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dLblPos val="bestFit"/>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Sheet1!$B$3:$B$7</c:f>
              <c:numCache>
                <c:formatCode>General</c:formatCode>
                <c:ptCount val="5"/>
                <c:pt idx="1">
                  <c:v>169</c:v>
                </c:pt>
                <c:pt idx="3">
                  <c:v>67</c:v>
                </c:pt>
                <c:pt idx="4">
                  <c:v>7</c:v>
                </c:pt>
              </c:numCache>
            </c:numRef>
          </c:val>
        </c:ser>
        <c:dLbls>
          <c:dLblPos val="bestFit"/>
          <c:showLegendKey val="0"/>
          <c:showVal val="1"/>
          <c:showCatName val="0"/>
          <c:showSerName val="0"/>
          <c:showPercent val="0"/>
          <c:showBubbleSize val="0"/>
          <c:showLeaderLines val="1"/>
        </c:dLbls>
        <c:gapWidth val="150"/>
        <c:secondPieSize val="75"/>
        <c:serLines>
          <c:spPr>
            <a:ln w="9525" cap="flat" cmpd="sng" algn="ctr">
              <a:solidFill>
                <a:schemeClr val="tx1">
                  <a:lumMod val="35000"/>
                  <a:lumOff val="65000"/>
                </a:schemeClr>
              </a:solidFill>
              <a:round/>
            </a:ln>
            <a:effectLst/>
          </c:spPr>
        </c:serLines>
      </c:of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0" i="0" dirty="0">
                <a:effectLst/>
              </a:rPr>
              <a:t>On average, what is your company's annual revenue for your past three (3) completed fiscal/tax years?</a:t>
            </a:r>
            <a:endParaRPr lang="en-US" dirty="0">
              <a:effectLst/>
            </a:endParaRPr>
          </a:p>
        </c:rich>
      </c:tx>
      <c:layout>
        <c:manualLayout>
          <c:xMode val="edge"/>
          <c:yMode val="edge"/>
          <c:x val="0.11967394745172524"/>
          <c:y val="3.006872852233677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1"/>
          <c:spPr>
            <a:solidFill>
              <a:schemeClr val="accent2"/>
            </a:solidFill>
            <a:ln>
              <a:noFill/>
            </a:ln>
            <a:effectLst/>
          </c:spPr>
          <c:invertIfNegative val="0"/>
          <c:cat>
            <c:strRef>
              <c:f>Sheet2!$A$17:$M$17</c:f>
              <c:strCache>
                <c:ptCount val="13"/>
                <c:pt idx="0">
                  <c:v>&lt; $10K</c:v>
                </c:pt>
                <c:pt idx="1">
                  <c:v>$10K to $50K</c:v>
                </c:pt>
                <c:pt idx="2">
                  <c:v>$51K to $100K</c:v>
                </c:pt>
                <c:pt idx="3">
                  <c:v>$101K to $250K</c:v>
                </c:pt>
                <c:pt idx="4">
                  <c:v>$251K to $500K</c:v>
                </c:pt>
                <c:pt idx="5">
                  <c:v>$ 500K to  $ 1M</c:v>
                </c:pt>
                <c:pt idx="6">
                  <c:v>$ 1.1M to $ 2M</c:v>
                </c:pt>
                <c:pt idx="7">
                  <c:v>$ 2.1M to $ 4M</c:v>
                </c:pt>
                <c:pt idx="8">
                  <c:v>$ 4.1M to $ 7M</c:v>
                </c:pt>
                <c:pt idx="9">
                  <c:v>$ 7.1M to $ 14M</c:v>
                </c:pt>
                <c:pt idx="10">
                  <c:v>$ 14.1M to $ 25.5M</c:v>
                </c:pt>
                <c:pt idx="11">
                  <c:v>$ 25.6M to $ 50M</c:v>
                </c:pt>
                <c:pt idx="12">
                  <c:v>&gt; $50M</c:v>
                </c:pt>
              </c:strCache>
            </c:strRef>
          </c:cat>
          <c:val>
            <c:numRef>
              <c:f>Sheet2!$A$19:$M$19</c:f>
              <c:numCache>
                <c:formatCode>0%</c:formatCode>
                <c:ptCount val="13"/>
                <c:pt idx="0">
                  <c:v>0.04</c:v>
                </c:pt>
                <c:pt idx="1">
                  <c:v>0.01</c:v>
                </c:pt>
                <c:pt idx="2">
                  <c:v>7.0000000000000007E-2</c:v>
                </c:pt>
                <c:pt idx="3">
                  <c:v>0.05</c:v>
                </c:pt>
                <c:pt idx="4">
                  <c:v>0.08</c:v>
                </c:pt>
                <c:pt idx="5">
                  <c:v>0.15</c:v>
                </c:pt>
                <c:pt idx="6">
                  <c:v>7.0000000000000007E-2</c:v>
                </c:pt>
                <c:pt idx="7">
                  <c:v>0.14000000000000001</c:v>
                </c:pt>
                <c:pt idx="8">
                  <c:v>0.05</c:v>
                </c:pt>
                <c:pt idx="9">
                  <c:v>0.14000000000000001</c:v>
                </c:pt>
                <c:pt idx="10">
                  <c:v>0.11</c:v>
                </c:pt>
                <c:pt idx="11">
                  <c:v>0.04</c:v>
                </c:pt>
                <c:pt idx="12">
                  <c:v>0.05</c:v>
                </c:pt>
              </c:numCache>
            </c:numRef>
          </c:val>
        </c:ser>
        <c:dLbls>
          <c:showLegendKey val="0"/>
          <c:showVal val="0"/>
          <c:showCatName val="0"/>
          <c:showSerName val="0"/>
          <c:showPercent val="0"/>
          <c:showBubbleSize val="0"/>
        </c:dLbls>
        <c:gapWidth val="219"/>
        <c:overlap val="-27"/>
        <c:axId val="317005304"/>
        <c:axId val="317006872"/>
      </c:barChart>
      <c:barChart>
        <c:barDir val="col"/>
        <c:grouping val="clustered"/>
        <c:varyColors val="0"/>
        <c:ser>
          <c:idx val="0"/>
          <c:order val="0"/>
          <c:spPr>
            <a:solidFill>
              <a:schemeClr val="accent1"/>
            </a:solidFill>
            <a:ln>
              <a:noFill/>
            </a:ln>
            <a:effectLst/>
          </c:spPr>
          <c:invertIfNegative val="0"/>
          <c:cat>
            <c:strRef>
              <c:f>Sheet2!$A$17:$M$17</c:f>
              <c:strCache>
                <c:ptCount val="13"/>
                <c:pt idx="0">
                  <c:v>&lt; $10K</c:v>
                </c:pt>
                <c:pt idx="1">
                  <c:v>$10K to $50K</c:v>
                </c:pt>
                <c:pt idx="2">
                  <c:v>$51K to $100K</c:v>
                </c:pt>
                <c:pt idx="3">
                  <c:v>$101K to $250K</c:v>
                </c:pt>
                <c:pt idx="4">
                  <c:v>$251K to $500K</c:v>
                </c:pt>
                <c:pt idx="5">
                  <c:v>$ 500K to  $ 1M</c:v>
                </c:pt>
                <c:pt idx="6">
                  <c:v>$ 1.1M to $ 2M</c:v>
                </c:pt>
                <c:pt idx="7">
                  <c:v>$ 2.1M to $ 4M</c:v>
                </c:pt>
                <c:pt idx="8">
                  <c:v>$ 4.1M to $ 7M</c:v>
                </c:pt>
                <c:pt idx="9">
                  <c:v>$ 7.1M to $ 14M</c:v>
                </c:pt>
                <c:pt idx="10">
                  <c:v>$ 14.1M to $ 25.5M</c:v>
                </c:pt>
                <c:pt idx="11">
                  <c:v>$ 25.6M to $ 50M</c:v>
                </c:pt>
                <c:pt idx="12">
                  <c:v>&gt; $50M</c:v>
                </c:pt>
              </c:strCache>
            </c:strRef>
          </c:cat>
          <c:val>
            <c:numRef>
              <c:f>Sheet2!$A$18:$M$18</c:f>
              <c:numCache>
                <c:formatCode>General</c:formatCode>
                <c:ptCount val="13"/>
                <c:pt idx="0">
                  <c:v>3</c:v>
                </c:pt>
                <c:pt idx="1">
                  <c:v>1</c:v>
                </c:pt>
                <c:pt idx="2">
                  <c:v>5</c:v>
                </c:pt>
                <c:pt idx="3">
                  <c:v>4</c:v>
                </c:pt>
                <c:pt idx="4">
                  <c:v>6</c:v>
                </c:pt>
                <c:pt idx="5">
                  <c:v>11</c:v>
                </c:pt>
                <c:pt idx="6">
                  <c:v>5</c:v>
                </c:pt>
                <c:pt idx="7">
                  <c:v>10</c:v>
                </c:pt>
                <c:pt idx="8">
                  <c:v>4</c:v>
                </c:pt>
                <c:pt idx="9">
                  <c:v>10</c:v>
                </c:pt>
                <c:pt idx="10">
                  <c:v>8</c:v>
                </c:pt>
                <c:pt idx="11">
                  <c:v>3</c:v>
                </c:pt>
                <c:pt idx="12">
                  <c:v>4</c:v>
                </c:pt>
              </c:numCache>
            </c:numRef>
          </c:val>
        </c:ser>
        <c:dLbls>
          <c:showLegendKey val="0"/>
          <c:showVal val="0"/>
          <c:showCatName val="0"/>
          <c:showSerName val="0"/>
          <c:showPercent val="0"/>
          <c:showBubbleSize val="0"/>
        </c:dLbls>
        <c:gapWidth val="219"/>
        <c:overlap val="-27"/>
        <c:axId val="317008440"/>
        <c:axId val="317002952"/>
      </c:barChart>
      <c:catAx>
        <c:axId val="31700530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Employees</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17006872"/>
        <c:crosses val="autoZero"/>
        <c:auto val="1"/>
        <c:lblAlgn val="ctr"/>
        <c:lblOffset val="100"/>
        <c:noMultiLvlLbl val="0"/>
      </c:catAx>
      <c:valAx>
        <c:axId val="3170068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Percentage</a:t>
                </a:r>
                <a:r>
                  <a:rPr lang="en-US" baseline="0" dirty="0"/>
                  <a:t> </a:t>
                </a:r>
                <a:endParaRPr lang="en-US" dirty="0"/>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17005304"/>
        <c:crosses val="autoZero"/>
        <c:crossBetween val="between"/>
      </c:valAx>
      <c:valAx>
        <c:axId val="317002952"/>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Number of  Responses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17008440"/>
        <c:crosses val="max"/>
        <c:crossBetween val="between"/>
      </c:valAx>
      <c:catAx>
        <c:axId val="317008440"/>
        <c:scaling>
          <c:orientation val="minMax"/>
        </c:scaling>
        <c:delete val="1"/>
        <c:axPos val="b"/>
        <c:numFmt formatCode="General" sourceLinked="1"/>
        <c:majorTickMark val="out"/>
        <c:minorTickMark val="none"/>
        <c:tickLblPos val="nextTo"/>
        <c:crossAx val="317002952"/>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0" i="0" dirty="0">
                <a:effectLst/>
              </a:rPr>
              <a:t>What is your company's average number of employees per year?</a:t>
            </a:r>
            <a:endParaRPr lang="en-US" dirty="0">
              <a:effectLst/>
            </a:endParaRP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1"/>
          <c:spPr>
            <a:solidFill>
              <a:schemeClr val="accent2"/>
            </a:solidFill>
            <a:ln>
              <a:noFill/>
            </a:ln>
            <a:effectLst/>
          </c:spPr>
          <c:invertIfNegative val="0"/>
          <c:cat>
            <c:strRef>
              <c:f>Sheet2!$A$9:$G$9</c:f>
              <c:strCache>
                <c:ptCount val="7"/>
                <c:pt idx="0">
                  <c:v> 1 -5</c:v>
                </c:pt>
                <c:pt idx="1">
                  <c:v> 6 - 7</c:v>
                </c:pt>
                <c:pt idx="2">
                  <c:v>11 - 15</c:v>
                </c:pt>
                <c:pt idx="3">
                  <c:v>16 - 20</c:v>
                </c:pt>
                <c:pt idx="4">
                  <c:v>21 - 50</c:v>
                </c:pt>
                <c:pt idx="5">
                  <c:v>51 - 100</c:v>
                </c:pt>
                <c:pt idx="6">
                  <c:v>&gt;100 </c:v>
                </c:pt>
              </c:strCache>
            </c:strRef>
          </c:cat>
          <c:val>
            <c:numRef>
              <c:f>Sheet2!$A$11:$G$11</c:f>
              <c:numCache>
                <c:formatCode>0%</c:formatCode>
                <c:ptCount val="7"/>
                <c:pt idx="0">
                  <c:v>0.27027027027027029</c:v>
                </c:pt>
                <c:pt idx="1">
                  <c:v>0.12162162162162163</c:v>
                </c:pt>
                <c:pt idx="2">
                  <c:v>9.45945945945946E-2</c:v>
                </c:pt>
                <c:pt idx="3">
                  <c:v>6.7567567567567571E-2</c:v>
                </c:pt>
                <c:pt idx="4">
                  <c:v>0.16216216216216217</c:v>
                </c:pt>
                <c:pt idx="5">
                  <c:v>0.14864864864864866</c:v>
                </c:pt>
                <c:pt idx="6">
                  <c:v>0.13513513513513514</c:v>
                </c:pt>
              </c:numCache>
            </c:numRef>
          </c:val>
        </c:ser>
        <c:dLbls>
          <c:showLegendKey val="0"/>
          <c:showVal val="0"/>
          <c:showCatName val="0"/>
          <c:showSerName val="0"/>
          <c:showPercent val="0"/>
          <c:showBubbleSize val="0"/>
        </c:dLbls>
        <c:gapWidth val="219"/>
        <c:overlap val="-27"/>
        <c:axId val="317002168"/>
        <c:axId val="317006088"/>
      </c:barChart>
      <c:barChart>
        <c:barDir val="col"/>
        <c:grouping val="clustered"/>
        <c:varyColors val="0"/>
        <c:ser>
          <c:idx val="0"/>
          <c:order val="0"/>
          <c:spPr>
            <a:solidFill>
              <a:schemeClr val="accent1"/>
            </a:solidFill>
            <a:ln>
              <a:noFill/>
            </a:ln>
            <a:effectLst/>
          </c:spPr>
          <c:invertIfNegative val="0"/>
          <c:cat>
            <c:strRef>
              <c:f>Sheet2!$A$9:$G$9</c:f>
              <c:strCache>
                <c:ptCount val="7"/>
                <c:pt idx="0">
                  <c:v> 1 -5</c:v>
                </c:pt>
                <c:pt idx="1">
                  <c:v> 6 - 7</c:v>
                </c:pt>
                <c:pt idx="2">
                  <c:v>11 - 15</c:v>
                </c:pt>
                <c:pt idx="3">
                  <c:v>16 - 20</c:v>
                </c:pt>
                <c:pt idx="4">
                  <c:v>21 - 50</c:v>
                </c:pt>
                <c:pt idx="5">
                  <c:v>51 - 100</c:v>
                </c:pt>
                <c:pt idx="6">
                  <c:v>&gt;100 </c:v>
                </c:pt>
              </c:strCache>
            </c:strRef>
          </c:cat>
          <c:val>
            <c:numRef>
              <c:f>Sheet2!$A$10:$G$10</c:f>
              <c:numCache>
                <c:formatCode>General</c:formatCode>
                <c:ptCount val="7"/>
                <c:pt idx="0">
                  <c:v>20</c:v>
                </c:pt>
                <c:pt idx="1">
                  <c:v>9</c:v>
                </c:pt>
                <c:pt idx="2">
                  <c:v>7</c:v>
                </c:pt>
                <c:pt idx="3">
                  <c:v>5</c:v>
                </c:pt>
                <c:pt idx="4">
                  <c:v>12</c:v>
                </c:pt>
                <c:pt idx="5">
                  <c:v>11</c:v>
                </c:pt>
                <c:pt idx="6">
                  <c:v>10</c:v>
                </c:pt>
              </c:numCache>
            </c:numRef>
          </c:val>
        </c:ser>
        <c:dLbls>
          <c:showLegendKey val="0"/>
          <c:showVal val="0"/>
          <c:showCatName val="0"/>
          <c:showSerName val="0"/>
          <c:showPercent val="0"/>
          <c:showBubbleSize val="0"/>
        </c:dLbls>
        <c:gapWidth val="219"/>
        <c:overlap val="-27"/>
        <c:axId val="314727008"/>
        <c:axId val="317002560"/>
      </c:barChart>
      <c:catAx>
        <c:axId val="31700216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Employees</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17006088"/>
        <c:crosses val="autoZero"/>
        <c:auto val="1"/>
        <c:lblAlgn val="ctr"/>
        <c:lblOffset val="100"/>
        <c:noMultiLvlLbl val="0"/>
      </c:catAx>
      <c:valAx>
        <c:axId val="3170060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Percentage</a:t>
                </a:r>
                <a:r>
                  <a:rPr lang="en-US" baseline="0" dirty="0"/>
                  <a:t> </a:t>
                </a:r>
                <a:endParaRPr lang="en-US" dirty="0"/>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17002168"/>
        <c:crosses val="autoZero"/>
        <c:crossBetween val="between"/>
      </c:valAx>
      <c:valAx>
        <c:axId val="317002560"/>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Number of  Responses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14727008"/>
        <c:crosses val="max"/>
        <c:crossBetween val="between"/>
      </c:valAx>
      <c:catAx>
        <c:axId val="314727008"/>
        <c:scaling>
          <c:orientation val="minMax"/>
        </c:scaling>
        <c:delete val="1"/>
        <c:axPos val="b"/>
        <c:numFmt formatCode="General" sourceLinked="1"/>
        <c:majorTickMark val="out"/>
        <c:minorTickMark val="none"/>
        <c:tickLblPos val="nextTo"/>
        <c:crossAx val="317002560"/>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dirty="0"/>
              <a:t>Which of the following industries has your company's software solutions supported?</a:t>
            </a:r>
          </a:p>
        </c:rich>
      </c:tx>
      <c:layout>
        <c:manualLayout>
          <c:xMode val="edge"/>
          <c:yMode val="edge"/>
          <c:x val="0.14459873071421628"/>
          <c:y val="2.111932418162618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clustered"/>
        <c:varyColors val="0"/>
        <c:ser>
          <c:idx val="1"/>
          <c:order val="1"/>
          <c:spPr>
            <a:solidFill>
              <a:schemeClr val="accent2"/>
            </a:solidFill>
            <a:ln>
              <a:noFill/>
            </a:ln>
            <a:effectLst/>
          </c:spPr>
          <c:invertIfNegative val="0"/>
          <c:dPt>
            <c:idx val="23"/>
            <c:invertIfNegative val="0"/>
            <c:bubble3D val="0"/>
            <c:spPr>
              <a:blipFill>
                <a:blip xmlns:r="http://schemas.openxmlformats.org/officeDocument/2006/relationships" r:embed="rId4"/>
                <a:stretch>
                  <a:fillRect/>
                </a:stretch>
              </a:blipFill>
              <a:ln>
                <a:noFill/>
              </a:ln>
              <a:effectLst/>
            </c:spPr>
          </c:dPt>
          <c:cat>
            <c:strRef>
              <c:f>Sheet3!$I$1:$AG$1</c:f>
              <c:strCache>
                <c:ptCount val="25"/>
                <c:pt idx="0">
                  <c:v>Aerospace &amp; Defense</c:v>
                </c:pt>
                <c:pt idx="1">
                  <c:v>Automotive</c:v>
                </c:pt>
                <c:pt idx="2">
                  <c:v>Banking</c:v>
                </c:pt>
                <c:pt idx="3">
                  <c:v>Chemicals</c:v>
                </c:pt>
                <c:pt idx="4">
                  <c:v>Consumer Products</c:v>
                </c:pt>
                <c:pt idx="5">
                  <c:v>Defense &amp; Security</c:v>
                </c:pt>
                <c:pt idx="6">
                  <c:v>Engineering, Construction &amp; Operations</c:v>
                </c:pt>
                <c:pt idx="7">
                  <c:v>Healthcare</c:v>
                </c:pt>
                <c:pt idx="8">
                  <c:v>Higher Education &amp; Research</c:v>
                </c:pt>
                <c:pt idx="9">
                  <c:v>High Tech</c:v>
                </c:pt>
                <c:pt idx="10">
                  <c:v>Industrial Machinery, Components</c:v>
                </c:pt>
                <c:pt idx="11">
                  <c:v>Insurance</c:v>
                </c:pt>
                <c:pt idx="12">
                  <c:v>Life Sciences</c:v>
                </c:pt>
                <c:pt idx="13">
                  <c:v>Media</c:v>
                </c:pt>
                <c:pt idx="14">
                  <c:v>Mill Products</c:v>
                </c:pt>
                <c:pt idx="15">
                  <c:v>Mining</c:v>
                </c:pt>
                <c:pt idx="16">
                  <c:v>Oil &amp; Gas</c:v>
                </c:pt>
                <c:pt idx="17">
                  <c:v>Professional Services</c:v>
                </c:pt>
                <c:pt idx="18">
                  <c:v>Public Sector</c:v>
                </c:pt>
                <c:pt idx="19">
                  <c:v>Retail</c:v>
                </c:pt>
                <c:pt idx="20">
                  <c:v>Sports &amp; Entertainment</c:v>
                </c:pt>
                <c:pt idx="21">
                  <c:v>Telecommunications</c:v>
                </c:pt>
                <c:pt idx="22">
                  <c:v>Travel &amp; Transportation</c:v>
                </c:pt>
                <c:pt idx="23">
                  <c:v>Utilities</c:v>
                </c:pt>
                <c:pt idx="24">
                  <c:v>Wholesale Distribution</c:v>
                </c:pt>
              </c:strCache>
            </c:strRef>
          </c:cat>
          <c:val>
            <c:numRef>
              <c:f>Sheet3!$I$3:$AG$3</c:f>
              <c:numCache>
                <c:formatCode>0%</c:formatCode>
                <c:ptCount val="25"/>
                <c:pt idx="0">
                  <c:v>0.45</c:v>
                </c:pt>
                <c:pt idx="1">
                  <c:v>0.26</c:v>
                </c:pt>
                <c:pt idx="2">
                  <c:v>0.41</c:v>
                </c:pt>
                <c:pt idx="3">
                  <c:v>0.15</c:v>
                </c:pt>
                <c:pt idx="4">
                  <c:v>0.41</c:v>
                </c:pt>
                <c:pt idx="5">
                  <c:v>0.53</c:v>
                </c:pt>
                <c:pt idx="6">
                  <c:v>0.23</c:v>
                </c:pt>
                <c:pt idx="7">
                  <c:v>0.65</c:v>
                </c:pt>
                <c:pt idx="8">
                  <c:v>0.42</c:v>
                </c:pt>
                <c:pt idx="9">
                  <c:v>0.49</c:v>
                </c:pt>
                <c:pt idx="10">
                  <c:v>0.15</c:v>
                </c:pt>
                <c:pt idx="11">
                  <c:v>0.32</c:v>
                </c:pt>
                <c:pt idx="12">
                  <c:v>0.22</c:v>
                </c:pt>
                <c:pt idx="13">
                  <c:v>0.18</c:v>
                </c:pt>
                <c:pt idx="14">
                  <c:v>0.09</c:v>
                </c:pt>
                <c:pt idx="15">
                  <c:v>0.12</c:v>
                </c:pt>
                <c:pt idx="16">
                  <c:v>0.24</c:v>
                </c:pt>
                <c:pt idx="17">
                  <c:v>0.57999999999999996</c:v>
                </c:pt>
                <c:pt idx="18">
                  <c:v>0.57999999999999996</c:v>
                </c:pt>
                <c:pt idx="19">
                  <c:v>0.36</c:v>
                </c:pt>
                <c:pt idx="20">
                  <c:v>0.28000000000000003</c:v>
                </c:pt>
                <c:pt idx="21">
                  <c:v>0.34</c:v>
                </c:pt>
                <c:pt idx="22">
                  <c:v>0.26</c:v>
                </c:pt>
                <c:pt idx="23">
                  <c:v>0.24</c:v>
                </c:pt>
                <c:pt idx="24">
                  <c:v>0.27</c:v>
                </c:pt>
              </c:numCache>
            </c:numRef>
          </c:val>
        </c:ser>
        <c:dLbls>
          <c:showLegendKey val="0"/>
          <c:showVal val="0"/>
          <c:showCatName val="0"/>
          <c:showSerName val="0"/>
          <c:showPercent val="0"/>
          <c:showBubbleSize val="0"/>
        </c:dLbls>
        <c:gapWidth val="150"/>
        <c:axId val="352772752"/>
        <c:axId val="352773928"/>
      </c:barChart>
      <c:barChart>
        <c:barDir val="col"/>
        <c:grouping val="clustered"/>
        <c:varyColors val="0"/>
        <c:ser>
          <c:idx val="0"/>
          <c:order val="0"/>
          <c:spPr>
            <a:solidFill>
              <a:schemeClr val="accent1"/>
            </a:solidFill>
            <a:ln>
              <a:noFill/>
            </a:ln>
            <a:effectLst/>
          </c:spPr>
          <c:invertIfNegative val="0"/>
          <c:cat>
            <c:strRef>
              <c:f>Sheet3!$I$1:$AG$1</c:f>
              <c:strCache>
                <c:ptCount val="25"/>
                <c:pt idx="0">
                  <c:v>Aerospace &amp; Defense</c:v>
                </c:pt>
                <c:pt idx="1">
                  <c:v>Automotive</c:v>
                </c:pt>
                <c:pt idx="2">
                  <c:v>Banking</c:v>
                </c:pt>
                <c:pt idx="3">
                  <c:v>Chemicals</c:v>
                </c:pt>
                <c:pt idx="4">
                  <c:v>Consumer Products</c:v>
                </c:pt>
                <c:pt idx="5">
                  <c:v>Defense &amp; Security</c:v>
                </c:pt>
                <c:pt idx="6">
                  <c:v>Engineering, Construction &amp; Operations</c:v>
                </c:pt>
                <c:pt idx="7">
                  <c:v>Healthcare</c:v>
                </c:pt>
                <c:pt idx="8">
                  <c:v>Higher Education &amp; Research</c:v>
                </c:pt>
                <c:pt idx="9">
                  <c:v>High Tech</c:v>
                </c:pt>
                <c:pt idx="10">
                  <c:v>Industrial Machinery, Components</c:v>
                </c:pt>
                <c:pt idx="11">
                  <c:v>Insurance</c:v>
                </c:pt>
                <c:pt idx="12">
                  <c:v>Life Sciences</c:v>
                </c:pt>
                <c:pt idx="13">
                  <c:v>Media</c:v>
                </c:pt>
                <c:pt idx="14">
                  <c:v>Mill Products</c:v>
                </c:pt>
                <c:pt idx="15">
                  <c:v>Mining</c:v>
                </c:pt>
                <c:pt idx="16">
                  <c:v>Oil &amp; Gas</c:v>
                </c:pt>
                <c:pt idx="17">
                  <c:v>Professional Services</c:v>
                </c:pt>
                <c:pt idx="18">
                  <c:v>Public Sector</c:v>
                </c:pt>
                <c:pt idx="19">
                  <c:v>Retail</c:v>
                </c:pt>
                <c:pt idx="20">
                  <c:v>Sports &amp; Entertainment</c:v>
                </c:pt>
                <c:pt idx="21">
                  <c:v>Telecommunications</c:v>
                </c:pt>
                <c:pt idx="22">
                  <c:v>Travel &amp; Transportation</c:v>
                </c:pt>
                <c:pt idx="23">
                  <c:v>Utilities</c:v>
                </c:pt>
                <c:pt idx="24">
                  <c:v>Wholesale Distribution</c:v>
                </c:pt>
              </c:strCache>
            </c:strRef>
          </c:cat>
          <c:val>
            <c:numRef>
              <c:f>Sheet3!$I$2:$AG$2</c:f>
              <c:numCache>
                <c:formatCode>General</c:formatCode>
                <c:ptCount val="25"/>
                <c:pt idx="0">
                  <c:v>33</c:v>
                </c:pt>
                <c:pt idx="1">
                  <c:v>19</c:v>
                </c:pt>
                <c:pt idx="2">
                  <c:v>30</c:v>
                </c:pt>
                <c:pt idx="3">
                  <c:v>11</c:v>
                </c:pt>
                <c:pt idx="4">
                  <c:v>30</c:v>
                </c:pt>
                <c:pt idx="5">
                  <c:v>39</c:v>
                </c:pt>
                <c:pt idx="6">
                  <c:v>17</c:v>
                </c:pt>
                <c:pt idx="7">
                  <c:v>48</c:v>
                </c:pt>
                <c:pt idx="8">
                  <c:v>31</c:v>
                </c:pt>
                <c:pt idx="9">
                  <c:v>36</c:v>
                </c:pt>
                <c:pt idx="10">
                  <c:v>11</c:v>
                </c:pt>
                <c:pt idx="11">
                  <c:v>24</c:v>
                </c:pt>
                <c:pt idx="12">
                  <c:v>16</c:v>
                </c:pt>
                <c:pt idx="13">
                  <c:v>13</c:v>
                </c:pt>
                <c:pt idx="14">
                  <c:v>7</c:v>
                </c:pt>
                <c:pt idx="15">
                  <c:v>9</c:v>
                </c:pt>
                <c:pt idx="16">
                  <c:v>18</c:v>
                </c:pt>
                <c:pt idx="17">
                  <c:v>43</c:v>
                </c:pt>
                <c:pt idx="18">
                  <c:v>43</c:v>
                </c:pt>
                <c:pt idx="19">
                  <c:v>27</c:v>
                </c:pt>
                <c:pt idx="20">
                  <c:v>21</c:v>
                </c:pt>
                <c:pt idx="21">
                  <c:v>25</c:v>
                </c:pt>
                <c:pt idx="22">
                  <c:v>19</c:v>
                </c:pt>
                <c:pt idx="23">
                  <c:v>18</c:v>
                </c:pt>
                <c:pt idx="24">
                  <c:v>20</c:v>
                </c:pt>
              </c:numCache>
            </c:numRef>
          </c:val>
        </c:ser>
        <c:dLbls>
          <c:showLegendKey val="0"/>
          <c:showVal val="0"/>
          <c:showCatName val="0"/>
          <c:showSerName val="0"/>
          <c:showPercent val="0"/>
          <c:showBubbleSize val="0"/>
        </c:dLbls>
        <c:gapWidth val="150"/>
        <c:axId val="352775496"/>
        <c:axId val="352772360"/>
      </c:barChart>
      <c:valAx>
        <c:axId val="352773928"/>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dirty="0"/>
                  <a:t>Percentage</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52772752"/>
        <c:crosses val="autoZero"/>
        <c:crossBetween val="between"/>
      </c:valAx>
      <c:catAx>
        <c:axId val="35277275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dirty="0"/>
                  <a:t>Industries</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52773928"/>
        <c:crosses val="autoZero"/>
        <c:auto val="1"/>
        <c:lblAlgn val="ctr"/>
        <c:lblOffset val="100"/>
        <c:noMultiLvlLbl val="0"/>
      </c:catAx>
      <c:valAx>
        <c:axId val="352772360"/>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dirty="0"/>
                  <a:t>Responses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52775496"/>
        <c:crosses val="max"/>
        <c:crossBetween val="between"/>
      </c:valAx>
      <c:catAx>
        <c:axId val="352775496"/>
        <c:scaling>
          <c:orientation val="minMax"/>
        </c:scaling>
        <c:delete val="1"/>
        <c:axPos val="b"/>
        <c:numFmt formatCode="General" sourceLinked="1"/>
        <c:majorTickMark val="out"/>
        <c:minorTickMark val="none"/>
        <c:tickLblPos val="nextTo"/>
        <c:crossAx val="352772360"/>
        <c:crosses val="autoZero"/>
        <c:auto val="1"/>
        <c:lblAlgn val="ctr"/>
        <c:lblOffset val="100"/>
        <c:noMultiLvlLbl val="0"/>
      </c:catAx>
      <c:spPr>
        <a:noFill/>
        <a:ln>
          <a:noFill/>
        </a:ln>
        <a:effectLst/>
      </c:spPr>
    </c:plotArea>
    <c:plotVisOnly val="1"/>
    <c:dispBlanksAs val="gap"/>
    <c:showDLblsOverMax val="0"/>
  </c:chart>
  <c:spPr>
    <a:solidFill>
      <a:schemeClr val="bg1"/>
    </a:solidFill>
    <a:ln w="9525" cap="flat" cmpd="sng" algn="ctr">
      <a:solidFill>
        <a:schemeClr val="lt1">
          <a:shade val="50000"/>
        </a:schemeClr>
      </a:solidFill>
      <a:round/>
    </a:ln>
    <a:effectLst/>
  </c:spPr>
  <c:txPr>
    <a:bodyPr/>
    <a:lstStyle/>
    <a:p>
      <a:pPr>
        <a:defRPr>
          <a:latin typeface="Arial" panose="020B0604020202020204" pitchFamily="34" charset="0"/>
          <a:cs typeface="Arial" panose="020B0604020202020204" pitchFamily="34" charset="0"/>
        </a:defRPr>
      </a:pPr>
      <a:endParaRPr lang="en-US"/>
    </a:p>
  </c:txPr>
  <c:externalData r:id="rId5">
    <c:autoUpdate val="0"/>
  </c:externalData>
  <c:userShapes r:id="rId6"/>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dirty="0"/>
              <a:t>Which of the following lines of business has your company's software solutions supported?</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stacked"/>
        <c:varyColors val="0"/>
        <c:ser>
          <c:idx val="1"/>
          <c:order val="1"/>
          <c:spPr>
            <a:solidFill>
              <a:schemeClr val="accent2"/>
            </a:solidFill>
            <a:ln>
              <a:noFill/>
            </a:ln>
            <a:effectLst/>
          </c:spPr>
          <c:invertIfNegative val="0"/>
          <c:cat>
            <c:strRef>
              <c:f>'Slide 37'!$H$2:$S$2</c:f>
              <c:strCache>
                <c:ptCount val="12"/>
                <c:pt idx="0">
                  <c:v>Asset Management</c:v>
                </c:pt>
                <c:pt idx="1">
                  <c:v>Finance</c:v>
                </c:pt>
                <c:pt idx="2">
                  <c:v>Human Resources</c:v>
                </c:pt>
                <c:pt idx="3">
                  <c:v>Information Technology</c:v>
                </c:pt>
                <c:pt idx="4">
                  <c:v>Manufacturing</c:v>
                </c:pt>
                <c:pt idx="5">
                  <c:v>Marketing</c:v>
                </c:pt>
                <c:pt idx="6">
                  <c:v>Sourcing &amp; Procurement</c:v>
                </c:pt>
                <c:pt idx="7">
                  <c:v>R&amp;D, Engineering</c:v>
                </c:pt>
                <c:pt idx="8">
                  <c:v>Sales</c:v>
                </c:pt>
                <c:pt idx="9">
                  <c:v>Service</c:v>
                </c:pt>
                <c:pt idx="10">
                  <c:v>Supply Chain</c:v>
                </c:pt>
                <c:pt idx="11">
                  <c:v>Corporate Strategy &amp; Sustainability</c:v>
                </c:pt>
              </c:strCache>
            </c:strRef>
          </c:cat>
          <c:val>
            <c:numRef>
              <c:f>'Slide 37'!$H$4:$S$4</c:f>
              <c:numCache>
                <c:formatCode>0%</c:formatCode>
                <c:ptCount val="12"/>
                <c:pt idx="0">
                  <c:v>0.66</c:v>
                </c:pt>
                <c:pt idx="1">
                  <c:v>0.49</c:v>
                </c:pt>
                <c:pt idx="2">
                  <c:v>0.42</c:v>
                </c:pt>
                <c:pt idx="3">
                  <c:v>0.89</c:v>
                </c:pt>
                <c:pt idx="4">
                  <c:v>0.3</c:v>
                </c:pt>
                <c:pt idx="5">
                  <c:v>0.36</c:v>
                </c:pt>
                <c:pt idx="6">
                  <c:v>0.41</c:v>
                </c:pt>
                <c:pt idx="7">
                  <c:v>0.41</c:v>
                </c:pt>
                <c:pt idx="8">
                  <c:v>0.47</c:v>
                </c:pt>
                <c:pt idx="9">
                  <c:v>0.57999999999999996</c:v>
                </c:pt>
                <c:pt idx="10">
                  <c:v>0.49</c:v>
                </c:pt>
                <c:pt idx="11">
                  <c:v>0.32</c:v>
                </c:pt>
              </c:numCache>
            </c:numRef>
          </c:val>
        </c:ser>
        <c:dLbls>
          <c:showLegendKey val="0"/>
          <c:showVal val="0"/>
          <c:showCatName val="0"/>
          <c:showSerName val="0"/>
          <c:showPercent val="0"/>
          <c:showBubbleSize val="0"/>
        </c:dLbls>
        <c:gapWidth val="269"/>
        <c:overlap val="100"/>
        <c:axId val="352773536"/>
        <c:axId val="352769224"/>
      </c:barChart>
      <c:barChart>
        <c:barDir val="col"/>
        <c:grouping val="stacked"/>
        <c:varyColors val="0"/>
        <c:ser>
          <c:idx val="0"/>
          <c:order val="0"/>
          <c:spPr>
            <a:solidFill>
              <a:schemeClr val="accent1"/>
            </a:solidFill>
            <a:ln>
              <a:noFill/>
            </a:ln>
            <a:effectLst/>
          </c:spPr>
          <c:invertIfNegative val="0"/>
          <c:cat>
            <c:strRef>
              <c:f>'Slide 37'!$H$2:$S$2</c:f>
              <c:strCache>
                <c:ptCount val="12"/>
                <c:pt idx="0">
                  <c:v>Asset Management</c:v>
                </c:pt>
                <c:pt idx="1">
                  <c:v>Finance</c:v>
                </c:pt>
                <c:pt idx="2">
                  <c:v>Human Resources</c:v>
                </c:pt>
                <c:pt idx="3">
                  <c:v>Information Technology</c:v>
                </c:pt>
                <c:pt idx="4">
                  <c:v>Manufacturing</c:v>
                </c:pt>
                <c:pt idx="5">
                  <c:v>Marketing</c:v>
                </c:pt>
                <c:pt idx="6">
                  <c:v>Sourcing &amp; Procurement</c:v>
                </c:pt>
                <c:pt idx="7">
                  <c:v>R&amp;D, Engineering</c:v>
                </c:pt>
                <c:pt idx="8">
                  <c:v>Sales</c:v>
                </c:pt>
                <c:pt idx="9">
                  <c:v>Service</c:v>
                </c:pt>
                <c:pt idx="10">
                  <c:v>Supply Chain</c:v>
                </c:pt>
                <c:pt idx="11">
                  <c:v>Corporate Strategy &amp; Sustainability</c:v>
                </c:pt>
              </c:strCache>
            </c:strRef>
          </c:cat>
          <c:val>
            <c:numRef>
              <c:f>'Slide 37'!$H$3:$S$3</c:f>
              <c:numCache>
                <c:formatCode>General</c:formatCode>
                <c:ptCount val="12"/>
                <c:pt idx="0">
                  <c:v>49</c:v>
                </c:pt>
                <c:pt idx="1">
                  <c:v>36</c:v>
                </c:pt>
                <c:pt idx="2">
                  <c:v>31</c:v>
                </c:pt>
                <c:pt idx="3">
                  <c:v>66</c:v>
                </c:pt>
                <c:pt idx="4">
                  <c:v>22</c:v>
                </c:pt>
                <c:pt idx="5">
                  <c:v>27</c:v>
                </c:pt>
                <c:pt idx="6">
                  <c:v>30</c:v>
                </c:pt>
                <c:pt idx="7">
                  <c:v>30</c:v>
                </c:pt>
                <c:pt idx="8">
                  <c:v>35</c:v>
                </c:pt>
                <c:pt idx="9">
                  <c:v>43</c:v>
                </c:pt>
                <c:pt idx="10">
                  <c:v>36</c:v>
                </c:pt>
                <c:pt idx="11">
                  <c:v>24</c:v>
                </c:pt>
              </c:numCache>
            </c:numRef>
          </c:val>
        </c:ser>
        <c:dLbls>
          <c:showLegendKey val="0"/>
          <c:showVal val="0"/>
          <c:showCatName val="0"/>
          <c:showSerName val="0"/>
          <c:showPercent val="0"/>
          <c:showBubbleSize val="0"/>
        </c:dLbls>
        <c:gapWidth val="269"/>
        <c:overlap val="100"/>
        <c:axId val="352774320"/>
        <c:axId val="352768832"/>
      </c:barChart>
      <c:catAx>
        <c:axId val="35277353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dirty="0"/>
                  <a:t>Industries</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52769224"/>
        <c:crosses val="autoZero"/>
        <c:auto val="1"/>
        <c:lblAlgn val="ctr"/>
        <c:lblOffset val="100"/>
        <c:noMultiLvlLbl val="0"/>
      </c:catAx>
      <c:valAx>
        <c:axId val="35276922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dirty="0"/>
                  <a:t>Percentage</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52773536"/>
        <c:crosses val="autoZero"/>
        <c:crossBetween val="between"/>
      </c:valAx>
      <c:valAx>
        <c:axId val="352768832"/>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dirty="0"/>
                  <a:t>Responses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52774320"/>
        <c:crosses val="max"/>
        <c:crossBetween val="between"/>
      </c:valAx>
      <c:catAx>
        <c:axId val="352774320"/>
        <c:scaling>
          <c:orientation val="minMax"/>
        </c:scaling>
        <c:delete val="1"/>
        <c:axPos val="b"/>
        <c:numFmt formatCode="General" sourceLinked="1"/>
        <c:majorTickMark val="none"/>
        <c:minorTickMark val="none"/>
        <c:tickLblPos val="nextTo"/>
        <c:crossAx val="352768832"/>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400" b="1" i="0" u="none" strike="noStrike" baseline="0" dirty="0">
                <a:effectLst/>
              </a:rPr>
              <a:t>Does your company have experience with any of the following regulatory and/or organizations for application design, development, and compliance reporting?</a:t>
            </a:r>
            <a:endParaRPr lang="en-US"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stacked"/>
        <c:varyColors val="0"/>
        <c:ser>
          <c:idx val="1"/>
          <c:order val="1"/>
          <c:spPr>
            <a:solidFill>
              <a:schemeClr val="accent2"/>
            </a:solidFill>
            <a:ln>
              <a:noFill/>
            </a:ln>
            <a:effectLst/>
          </c:spPr>
          <c:invertIfNegative val="0"/>
          <c:cat>
            <c:strRef>
              <c:f>'Slide 34 NE'!$H$2:$R$2</c:f>
              <c:strCache>
                <c:ptCount val="11"/>
                <c:pt idx="0">
                  <c:v>Institute of Electrical and Electronics Engineers</c:v>
                </c:pt>
                <c:pt idx="1">
                  <c:v>National Electrical Code (NEC)</c:v>
                </c:pt>
                <c:pt idx="2">
                  <c:v>National Fire Protection Association (NEPA)</c:v>
                </c:pt>
                <c:pt idx="3">
                  <c:v>Occupational Safety and Health Administration (OSH)</c:v>
                </c:pt>
                <c:pt idx="4">
                  <c:v>Software Configuration Management Plan (SCMP)</c:v>
                </c:pt>
                <c:pt idx="5">
                  <c:v>Software Development Plans (SDP)</c:v>
                </c:pt>
                <c:pt idx="6">
                  <c:v>Software Documentation Standard</c:v>
                </c:pt>
                <c:pt idx="7">
                  <c:v>Software Engineering Manual</c:v>
                </c:pt>
                <c:pt idx="8">
                  <c:v>Software Product Evaluation Plan</c:v>
                </c:pt>
                <c:pt idx="9">
                  <c:v>Software Safety Aspects</c:v>
                </c:pt>
                <c:pt idx="10">
                  <c:v>None of the above</c:v>
                </c:pt>
              </c:strCache>
            </c:strRef>
          </c:cat>
          <c:val>
            <c:numRef>
              <c:f>'Slide 34 NE'!$H$4:$R$4</c:f>
              <c:numCache>
                <c:formatCode>0%</c:formatCode>
                <c:ptCount val="11"/>
                <c:pt idx="0">
                  <c:v>0.39</c:v>
                </c:pt>
                <c:pt idx="1">
                  <c:v>0.14000000000000001</c:v>
                </c:pt>
                <c:pt idx="2">
                  <c:v>0.12</c:v>
                </c:pt>
                <c:pt idx="3">
                  <c:v>0.32</c:v>
                </c:pt>
                <c:pt idx="4">
                  <c:v>0.55000000000000004</c:v>
                </c:pt>
                <c:pt idx="5">
                  <c:v>0.57999999999999996</c:v>
                </c:pt>
                <c:pt idx="6">
                  <c:v>0.54</c:v>
                </c:pt>
                <c:pt idx="7">
                  <c:v>0.46</c:v>
                </c:pt>
                <c:pt idx="8">
                  <c:v>0.42</c:v>
                </c:pt>
                <c:pt idx="9">
                  <c:v>0.23</c:v>
                </c:pt>
                <c:pt idx="10">
                  <c:v>0.23</c:v>
                </c:pt>
              </c:numCache>
            </c:numRef>
          </c:val>
        </c:ser>
        <c:dLbls>
          <c:showLegendKey val="0"/>
          <c:showVal val="0"/>
          <c:showCatName val="0"/>
          <c:showSerName val="0"/>
          <c:showPercent val="0"/>
          <c:showBubbleSize val="0"/>
        </c:dLbls>
        <c:gapWidth val="269"/>
        <c:overlap val="100"/>
        <c:axId val="352771968"/>
        <c:axId val="352768048"/>
      </c:barChart>
      <c:barChart>
        <c:barDir val="col"/>
        <c:grouping val="stacked"/>
        <c:varyColors val="0"/>
        <c:ser>
          <c:idx val="0"/>
          <c:order val="0"/>
          <c:spPr>
            <a:solidFill>
              <a:schemeClr val="accent1"/>
            </a:solidFill>
            <a:ln>
              <a:noFill/>
            </a:ln>
            <a:effectLst/>
          </c:spPr>
          <c:invertIfNegative val="0"/>
          <c:cat>
            <c:strRef>
              <c:f>'Slide 34 NE'!$H$2:$S$2</c:f>
              <c:strCache>
                <c:ptCount val="12"/>
                <c:pt idx="0">
                  <c:v>Institute of Electrical and Electronics Engineers</c:v>
                </c:pt>
                <c:pt idx="1">
                  <c:v>National Electrical Code (NEC)</c:v>
                </c:pt>
                <c:pt idx="2">
                  <c:v>National Fire Protection Association (NEPA)</c:v>
                </c:pt>
                <c:pt idx="3">
                  <c:v>Occupational Safety and Health Administration (OSH)</c:v>
                </c:pt>
                <c:pt idx="4">
                  <c:v>Software Configuration Management Plan (SCMP)</c:v>
                </c:pt>
                <c:pt idx="5">
                  <c:v>Software Development Plans (SDP)</c:v>
                </c:pt>
                <c:pt idx="6">
                  <c:v>Software Documentation Standard</c:v>
                </c:pt>
                <c:pt idx="7">
                  <c:v>Software Engineering Manual</c:v>
                </c:pt>
                <c:pt idx="8">
                  <c:v>Software Product Evaluation Plan</c:v>
                </c:pt>
                <c:pt idx="9">
                  <c:v>Software Safety Aspects</c:v>
                </c:pt>
                <c:pt idx="10">
                  <c:v>None of the above</c:v>
                </c:pt>
                <c:pt idx="11">
                  <c:v>Corporate Strategy &amp; Sustainability</c:v>
                </c:pt>
              </c:strCache>
            </c:strRef>
          </c:cat>
          <c:val>
            <c:numRef>
              <c:f>'Slide 34 NE'!$H$3:$R$3</c:f>
              <c:numCache>
                <c:formatCode>General</c:formatCode>
                <c:ptCount val="11"/>
                <c:pt idx="0">
                  <c:v>29</c:v>
                </c:pt>
                <c:pt idx="1">
                  <c:v>10</c:v>
                </c:pt>
                <c:pt idx="2">
                  <c:v>9</c:v>
                </c:pt>
                <c:pt idx="3">
                  <c:v>24</c:v>
                </c:pt>
                <c:pt idx="4">
                  <c:v>41</c:v>
                </c:pt>
                <c:pt idx="5">
                  <c:v>43</c:v>
                </c:pt>
                <c:pt idx="6">
                  <c:v>40</c:v>
                </c:pt>
                <c:pt idx="7">
                  <c:v>34</c:v>
                </c:pt>
                <c:pt idx="8">
                  <c:v>31</c:v>
                </c:pt>
                <c:pt idx="9">
                  <c:v>17</c:v>
                </c:pt>
                <c:pt idx="10">
                  <c:v>17</c:v>
                </c:pt>
              </c:numCache>
            </c:numRef>
          </c:val>
        </c:ser>
        <c:dLbls>
          <c:showLegendKey val="0"/>
          <c:showVal val="0"/>
          <c:showCatName val="0"/>
          <c:showSerName val="0"/>
          <c:showPercent val="0"/>
          <c:showBubbleSize val="0"/>
        </c:dLbls>
        <c:gapWidth val="269"/>
        <c:overlap val="100"/>
        <c:axId val="352769616"/>
        <c:axId val="352768440"/>
      </c:barChart>
      <c:catAx>
        <c:axId val="35277196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dirty="0"/>
                  <a:t>Industries</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52768048"/>
        <c:crosses val="autoZero"/>
        <c:auto val="1"/>
        <c:lblAlgn val="ctr"/>
        <c:lblOffset val="100"/>
        <c:noMultiLvlLbl val="0"/>
      </c:catAx>
      <c:valAx>
        <c:axId val="3527680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dirty="0"/>
                  <a:t>Percentage</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52771968"/>
        <c:crosses val="autoZero"/>
        <c:crossBetween val="between"/>
      </c:valAx>
      <c:valAx>
        <c:axId val="352768440"/>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dirty="0"/>
                  <a:t>Responses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52769616"/>
        <c:crosses val="max"/>
        <c:crossBetween val="between"/>
      </c:valAx>
      <c:catAx>
        <c:axId val="352769616"/>
        <c:scaling>
          <c:orientation val="minMax"/>
        </c:scaling>
        <c:delete val="1"/>
        <c:axPos val="b"/>
        <c:numFmt formatCode="General" sourceLinked="1"/>
        <c:majorTickMark val="none"/>
        <c:minorTickMark val="none"/>
        <c:tickLblPos val="nextTo"/>
        <c:crossAx val="352768440"/>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0.3332</cdr:x>
      <cdr:y>0.14716</cdr:y>
    </cdr:from>
    <cdr:to>
      <cdr:x>0.3533</cdr:x>
      <cdr:y>0.19151</cdr:y>
    </cdr:to>
    <cdr:sp macro="" textlink="">
      <cdr:nvSpPr>
        <cdr:cNvPr id="2" name="5-Point Star 1"/>
        <cdr:cNvSpPr/>
      </cdr:nvSpPr>
      <cdr:spPr>
        <a:xfrm xmlns:a="http://schemas.openxmlformats.org/drawingml/2006/main">
          <a:off x="2738180" y="686449"/>
          <a:ext cx="165179" cy="206879"/>
        </a:xfrm>
        <a:prstGeom xmlns:a="http://schemas.openxmlformats.org/drawingml/2006/main" prst="star5">
          <a:avLst/>
        </a:prstGeom>
        <a:solidFill xmlns:a="http://schemas.openxmlformats.org/drawingml/2006/main">
          <a:srgbClr val="00B050"/>
        </a:solidFill>
        <a:ln xmlns:a="http://schemas.openxmlformats.org/drawingml/2006/main">
          <a:solidFill>
            <a:srgbClr val="00B05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dr:relSizeAnchor xmlns:cdr="http://schemas.openxmlformats.org/drawingml/2006/chartDrawing">
    <cdr:from>
      <cdr:x>0.7032</cdr:x>
      <cdr:y>0.19025</cdr:y>
    </cdr:from>
    <cdr:to>
      <cdr:x>0.72331</cdr:x>
      <cdr:y>0.2346</cdr:y>
    </cdr:to>
    <cdr:sp macro="" textlink="">
      <cdr:nvSpPr>
        <cdr:cNvPr id="3" name="5-Point Star 2"/>
        <cdr:cNvSpPr/>
      </cdr:nvSpPr>
      <cdr:spPr>
        <a:xfrm xmlns:a="http://schemas.openxmlformats.org/drawingml/2006/main">
          <a:off x="5778818" y="887452"/>
          <a:ext cx="165261" cy="206879"/>
        </a:xfrm>
        <a:prstGeom xmlns:a="http://schemas.openxmlformats.org/drawingml/2006/main" prst="star5">
          <a:avLst/>
        </a:prstGeom>
        <a:solidFill xmlns:a="http://schemas.openxmlformats.org/drawingml/2006/main">
          <a:srgbClr val="00B050"/>
        </a:solidFill>
        <a:ln xmlns:a="http://schemas.openxmlformats.org/drawingml/2006/main">
          <a:solidFill>
            <a:srgbClr val="00B05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dirty="0"/>
        </a:p>
      </cdr:txBody>
    </cdr:sp>
  </cdr:relSizeAnchor>
  <cdr:relSizeAnchor xmlns:cdr="http://schemas.openxmlformats.org/drawingml/2006/chartDrawing">
    <cdr:from>
      <cdr:x>0.66634</cdr:x>
      <cdr:y>0.18728</cdr:y>
    </cdr:from>
    <cdr:to>
      <cdr:x>0.68645</cdr:x>
      <cdr:y>0.23163</cdr:y>
    </cdr:to>
    <cdr:sp macro="" textlink="">
      <cdr:nvSpPr>
        <cdr:cNvPr id="4" name="5-Point Star 3"/>
        <cdr:cNvSpPr/>
      </cdr:nvSpPr>
      <cdr:spPr>
        <a:xfrm xmlns:a="http://schemas.openxmlformats.org/drawingml/2006/main">
          <a:off x="5475893" y="873597"/>
          <a:ext cx="165261" cy="206879"/>
        </a:xfrm>
        <a:prstGeom xmlns:a="http://schemas.openxmlformats.org/drawingml/2006/main" prst="star5">
          <a:avLst/>
        </a:prstGeom>
        <a:solidFill xmlns:a="http://schemas.openxmlformats.org/drawingml/2006/main">
          <a:srgbClr val="00B050"/>
        </a:solidFill>
        <a:ln xmlns:a="http://schemas.openxmlformats.org/drawingml/2006/main">
          <a:solidFill>
            <a:srgbClr val="00B05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dirty="0"/>
        </a:p>
      </cdr:txBody>
    </cdr:sp>
  </cdr:relSizeAnchor>
  <cdr:relSizeAnchor xmlns:cdr="http://schemas.openxmlformats.org/drawingml/2006/chartDrawing">
    <cdr:from>
      <cdr:x>0.26736</cdr:x>
      <cdr:y>0.22103</cdr:y>
    </cdr:from>
    <cdr:to>
      <cdr:x>0.28747</cdr:x>
      <cdr:y>0.26538</cdr:y>
    </cdr:to>
    <cdr:sp macro="" textlink="">
      <cdr:nvSpPr>
        <cdr:cNvPr id="5" name="5-Point Star 4"/>
        <cdr:cNvSpPr/>
      </cdr:nvSpPr>
      <cdr:spPr>
        <a:xfrm xmlns:a="http://schemas.openxmlformats.org/drawingml/2006/main">
          <a:off x="2197166" y="1031034"/>
          <a:ext cx="165262" cy="206879"/>
        </a:xfrm>
        <a:prstGeom xmlns:a="http://schemas.openxmlformats.org/drawingml/2006/main" prst="star5">
          <a:avLst/>
        </a:prstGeom>
        <a:solidFill xmlns:a="http://schemas.openxmlformats.org/drawingml/2006/main">
          <a:srgbClr val="00B050"/>
        </a:solidFill>
        <a:ln xmlns:a="http://schemas.openxmlformats.org/drawingml/2006/main">
          <a:solidFill>
            <a:srgbClr val="00B05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E7EEFAF3-614D-49FF-BCD7-8EBEE2D91A36}" type="datetimeFigureOut">
              <a:rPr lang="en-US" smtClean="0"/>
              <a:t>1/20/2016</a:t>
            </a:fld>
            <a:endParaRPr lang="en-US" dirty="0"/>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ACD6263D-50FE-46D0-AAC1-552D70F66A2B}" type="slidenum">
              <a:rPr lang="en-US" smtClean="0"/>
              <a:t>‹#›</a:t>
            </a:fld>
            <a:endParaRPr lang="en-US" dirty="0"/>
          </a:p>
        </p:txBody>
      </p:sp>
    </p:spTree>
    <p:extLst>
      <p:ext uri="{BB962C8B-B14F-4D97-AF65-F5344CB8AC3E}">
        <p14:creationId xmlns:p14="http://schemas.microsoft.com/office/powerpoint/2010/main" val="450932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D6263D-50FE-46D0-AAC1-552D70F66A2B}" type="slidenum">
              <a:rPr lang="en-US" smtClean="0"/>
              <a:t>1</a:t>
            </a:fld>
            <a:endParaRPr lang="en-US" dirty="0"/>
          </a:p>
        </p:txBody>
      </p:sp>
    </p:spTree>
    <p:extLst>
      <p:ext uri="{BB962C8B-B14F-4D97-AF65-F5344CB8AC3E}">
        <p14:creationId xmlns:p14="http://schemas.microsoft.com/office/powerpoint/2010/main" val="37014824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C598D989-6E6A-44B4-8F9A-74FF63B035D1}" type="slidenum">
              <a:rPr lang="en-US" smtClean="0">
                <a:latin typeface="Arial" pitchFamily="34" charset="0"/>
              </a:rPr>
              <a:pPr/>
              <a:t>45</a:t>
            </a:fld>
            <a:endParaRPr lang="en-US" dirty="0" smtClean="0">
              <a:latin typeface="Arial" pitchFamily="34"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sz="900" dirty="0" smtClean="0">
              <a:latin typeface="Calibri" pitchFamily="34" charset="0"/>
              <a:cs typeface="Calibri" pitchFamily="34" charset="0"/>
            </a:endParaRPr>
          </a:p>
        </p:txBody>
      </p:sp>
    </p:spTree>
    <p:extLst>
      <p:ext uri="{BB962C8B-B14F-4D97-AF65-F5344CB8AC3E}">
        <p14:creationId xmlns:p14="http://schemas.microsoft.com/office/powerpoint/2010/main" val="29967632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EA14093D-C2F7-4FF1-90F6-280F4DEAC83E}" type="slidenum">
              <a:rPr lang="en-US" smtClean="0">
                <a:latin typeface="Arial" pitchFamily="34" charset="0"/>
              </a:rPr>
              <a:pPr/>
              <a:t>46</a:t>
            </a:fld>
            <a:endParaRPr lang="en-US" dirty="0" smtClean="0">
              <a:latin typeface="Arial" pitchFamily="34"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smtClean="0">
                <a:latin typeface="Calibri" pitchFamily="34" charset="0"/>
                <a:cs typeface="Calibri" pitchFamily="34" charset="0"/>
              </a:rPr>
              <a:t>Monterey</a:t>
            </a:r>
            <a:r>
              <a:rPr lang="en-US" sz="800" baseline="0" dirty="0" smtClean="0">
                <a:latin typeface="Calibri" pitchFamily="34" charset="0"/>
                <a:cs typeface="Calibri" pitchFamily="34" charset="0"/>
              </a:rPr>
              <a:t> applied a generalized weighted scoring model to the responses for this RFI. By selecting the most optimum response for each of 39 scored questions, a respondent could earn up to 46 points. The percentage for the X axis represents the number of points earned divided by the total number of points possible (46). None of the respondents earned 100% of the possible points.</a:t>
            </a:r>
            <a:endParaRPr lang="en-US" sz="800" dirty="0" smtClean="0">
              <a:latin typeface="Calibri" pitchFamily="34" charset="0"/>
              <a:cs typeface="Calibri" pitchFamily="34" charset="0"/>
            </a:endParaRPr>
          </a:p>
          <a:p>
            <a:pPr eaLnBrk="1" hangingPunct="1"/>
            <a:endParaRPr lang="en-US" sz="800" dirty="0" smtClean="0">
              <a:latin typeface="Calibri" pitchFamily="34" charset="0"/>
              <a:cs typeface="Calibri" pitchFamily="34" charset="0"/>
            </a:endParaRPr>
          </a:p>
        </p:txBody>
      </p:sp>
    </p:spTree>
    <p:extLst>
      <p:ext uri="{BB962C8B-B14F-4D97-AF65-F5344CB8AC3E}">
        <p14:creationId xmlns:p14="http://schemas.microsoft.com/office/powerpoint/2010/main" val="1519978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D6263D-50FE-46D0-AAC1-552D70F66A2B}" type="slidenum">
              <a:rPr lang="en-US" smtClean="0"/>
              <a:t>2</a:t>
            </a:fld>
            <a:endParaRPr lang="en-US" dirty="0"/>
          </a:p>
        </p:txBody>
      </p:sp>
    </p:spTree>
    <p:extLst>
      <p:ext uri="{BB962C8B-B14F-4D97-AF65-F5344CB8AC3E}">
        <p14:creationId xmlns:p14="http://schemas.microsoft.com/office/powerpoint/2010/main" val="1704055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200" i="1" dirty="0" smtClean="0"/>
              <a:t>DOT Certified DBE</a:t>
            </a:r>
          </a:p>
          <a:p>
            <a:pPr marL="285750" indent="-285750">
              <a:buFont typeface="Arial" panose="020B0604020202020204" pitchFamily="34" charset="0"/>
              <a:buChar char="•"/>
            </a:pPr>
            <a:r>
              <a:rPr lang="en-US" sz="1200" i="1" dirty="0" smtClean="0"/>
              <a:t>MBE</a:t>
            </a:r>
          </a:p>
          <a:p>
            <a:pPr marL="285750" indent="-285750">
              <a:buFont typeface="Arial" panose="020B0604020202020204" pitchFamily="34" charset="0"/>
              <a:buChar char="•"/>
            </a:pPr>
            <a:r>
              <a:rPr lang="en-US" sz="1200" i="1" dirty="0" smtClean="0"/>
              <a:t>MBE,SWAM,DBE</a:t>
            </a:r>
          </a:p>
          <a:p>
            <a:pPr marL="285750" indent="-285750">
              <a:buFont typeface="Arial" panose="020B0604020202020204" pitchFamily="34" charset="0"/>
              <a:buChar char="•"/>
            </a:pPr>
            <a:r>
              <a:rPr lang="en-US" sz="1200" i="1" dirty="0" smtClean="0"/>
              <a:t>MBE/DBE</a:t>
            </a:r>
          </a:p>
          <a:p>
            <a:pPr marL="285750" indent="-285750">
              <a:buFont typeface="Arial" panose="020B0604020202020204" pitchFamily="34" charset="0"/>
              <a:buChar char="•"/>
            </a:pPr>
            <a:r>
              <a:rPr lang="en-US" sz="1200" i="1" dirty="0" smtClean="0"/>
              <a:t>Minority Owned, Black American Owned</a:t>
            </a:r>
          </a:p>
          <a:p>
            <a:pPr marL="285750" indent="-285750">
              <a:buFont typeface="Arial" panose="020B0604020202020204" pitchFamily="34" charset="0"/>
              <a:buChar char="•"/>
            </a:pPr>
            <a:r>
              <a:rPr lang="en-US" sz="1200" i="1" dirty="0" smtClean="0"/>
              <a:t>Self Certified, Minority Owned Small Disadvantaged Business</a:t>
            </a:r>
          </a:p>
          <a:p>
            <a:pPr marL="285750" indent="-285750">
              <a:buFont typeface="Arial" panose="020B0604020202020204" pitchFamily="34" charset="0"/>
              <a:buChar char="•"/>
            </a:pPr>
            <a:r>
              <a:rPr lang="en-US" sz="1200" i="1" dirty="0" smtClean="0"/>
              <a:t>Self-Certified Small Disadvantaged Business</a:t>
            </a:r>
          </a:p>
          <a:p>
            <a:pPr marL="285750" indent="-285750">
              <a:buFont typeface="Arial" panose="020B0604020202020204" pitchFamily="34" charset="0"/>
              <a:buChar char="•"/>
            </a:pPr>
            <a:r>
              <a:rPr lang="en-US" sz="1200" i="1" dirty="0" smtClean="0"/>
              <a:t>SWaM Certification( Small, Women and Minority(SWaM)/ Disadvantaged Business Enterprise (DBE))</a:t>
            </a:r>
          </a:p>
          <a:p>
            <a:pPr marL="285750" indent="-285750">
              <a:buFont typeface="Arial" panose="020B0604020202020204" pitchFamily="34" charset="0"/>
              <a:buChar char="•"/>
            </a:pPr>
            <a:r>
              <a:rPr lang="en-US" sz="1200" i="1" dirty="0" smtClean="0"/>
              <a:t>We are applying for HUBZONE status.</a:t>
            </a:r>
          </a:p>
        </p:txBody>
      </p:sp>
      <p:sp>
        <p:nvSpPr>
          <p:cNvPr id="4" name="Slide Number Placeholder 3"/>
          <p:cNvSpPr>
            <a:spLocks noGrp="1"/>
          </p:cNvSpPr>
          <p:nvPr>
            <p:ph type="sldNum" sz="quarter" idx="10"/>
          </p:nvPr>
        </p:nvSpPr>
        <p:spPr/>
        <p:txBody>
          <a:bodyPr/>
          <a:lstStyle/>
          <a:p>
            <a:fld id="{ACD6263D-50FE-46D0-AAC1-552D70F66A2B}" type="slidenum">
              <a:rPr lang="en-US" smtClean="0"/>
              <a:t>5</a:t>
            </a:fld>
            <a:endParaRPr lang="en-US" dirty="0"/>
          </a:p>
        </p:txBody>
      </p:sp>
    </p:spTree>
    <p:extLst>
      <p:ext uri="{BB962C8B-B14F-4D97-AF65-F5344CB8AC3E}">
        <p14:creationId xmlns:p14="http://schemas.microsoft.com/office/powerpoint/2010/main" val="471535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Firmographics</a:t>
            </a:r>
            <a:r>
              <a:rPr lang="en-US" baseline="0" dirty="0" smtClean="0"/>
              <a:t> represent data elements that will yield more important information once the NAICS code for such an acquisition is determined. This information will be used to identify the large and small business segments. For this instance, Monterey used NAICS code 541511 as the primary code of reference; SBA’s small business threshold for this code is $25.5M</a:t>
            </a:r>
            <a:endParaRPr lang="en-US" dirty="0"/>
          </a:p>
        </p:txBody>
      </p:sp>
      <p:sp>
        <p:nvSpPr>
          <p:cNvPr id="4" name="Slide Number Placeholder 3"/>
          <p:cNvSpPr>
            <a:spLocks noGrp="1"/>
          </p:cNvSpPr>
          <p:nvPr>
            <p:ph type="sldNum" sz="quarter" idx="10"/>
          </p:nvPr>
        </p:nvSpPr>
        <p:spPr/>
        <p:txBody>
          <a:bodyPr/>
          <a:lstStyle/>
          <a:p>
            <a:fld id="{ACD6263D-50FE-46D0-AAC1-552D70F66A2B}" type="slidenum">
              <a:rPr lang="en-US" smtClean="0"/>
              <a:t>6</a:t>
            </a:fld>
            <a:endParaRPr lang="en-US" dirty="0"/>
          </a:p>
        </p:txBody>
      </p:sp>
    </p:spTree>
    <p:extLst>
      <p:ext uri="{BB962C8B-B14F-4D97-AF65-F5344CB8AC3E}">
        <p14:creationId xmlns:p14="http://schemas.microsoft.com/office/powerpoint/2010/main" val="3287720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D6263D-50FE-46D0-AAC1-552D70F66A2B}" type="slidenum">
              <a:rPr lang="en-US" smtClean="0"/>
              <a:t>29</a:t>
            </a:fld>
            <a:endParaRPr lang="en-US" dirty="0"/>
          </a:p>
        </p:txBody>
      </p:sp>
    </p:spTree>
    <p:extLst>
      <p:ext uri="{BB962C8B-B14F-4D97-AF65-F5344CB8AC3E}">
        <p14:creationId xmlns:p14="http://schemas.microsoft.com/office/powerpoint/2010/main" val="35874802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LB</a:t>
            </a:r>
            <a:r>
              <a:rPr lang="en-US" baseline="0" dirty="0" smtClean="0"/>
              <a:t> and SB</a:t>
            </a:r>
          </a:p>
          <a:p>
            <a:endParaRPr lang="en-US" dirty="0"/>
          </a:p>
        </p:txBody>
      </p:sp>
      <p:sp>
        <p:nvSpPr>
          <p:cNvPr id="4" name="Slide Number Placeholder 3"/>
          <p:cNvSpPr>
            <a:spLocks noGrp="1"/>
          </p:cNvSpPr>
          <p:nvPr>
            <p:ph type="sldNum" sz="quarter" idx="10"/>
          </p:nvPr>
        </p:nvSpPr>
        <p:spPr/>
        <p:txBody>
          <a:bodyPr/>
          <a:lstStyle/>
          <a:p>
            <a:fld id="{ACD6263D-50FE-46D0-AAC1-552D70F66A2B}" type="slidenum">
              <a:rPr lang="en-US" smtClean="0"/>
              <a:t>32</a:t>
            </a:fld>
            <a:endParaRPr lang="en-US" dirty="0"/>
          </a:p>
        </p:txBody>
      </p:sp>
    </p:spTree>
    <p:extLst>
      <p:ext uri="{BB962C8B-B14F-4D97-AF65-F5344CB8AC3E}">
        <p14:creationId xmlns:p14="http://schemas.microsoft.com/office/powerpoint/2010/main" val="28368716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D32FD18-3FCE-4674-9B47-14B9782991F5}" type="slidenum">
              <a:rPr lang="en-US" smtClean="0"/>
              <a:pPr/>
              <a:t>37</a:t>
            </a:fld>
            <a:endParaRPr lang="en-US" dirty="0"/>
          </a:p>
        </p:txBody>
      </p:sp>
    </p:spTree>
    <p:extLst>
      <p:ext uri="{BB962C8B-B14F-4D97-AF65-F5344CB8AC3E}">
        <p14:creationId xmlns:p14="http://schemas.microsoft.com/office/powerpoint/2010/main" val="2798368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C598D989-6E6A-44B4-8F9A-74FF63B035D1}" type="slidenum">
              <a:rPr lang="en-US" smtClean="0">
                <a:latin typeface="Arial" pitchFamily="34" charset="0"/>
              </a:rPr>
              <a:pPr/>
              <a:t>43</a:t>
            </a:fld>
            <a:endParaRPr lang="en-US" dirty="0" smtClean="0">
              <a:latin typeface="Arial" pitchFamily="34"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sz="900" dirty="0">
              <a:latin typeface="Calibri" pitchFamily="34" charset="0"/>
              <a:cs typeface="Calibri" pitchFamily="34" charset="0"/>
            </a:endParaRPr>
          </a:p>
        </p:txBody>
      </p:sp>
    </p:spTree>
    <p:extLst>
      <p:ext uri="{BB962C8B-B14F-4D97-AF65-F5344CB8AC3E}">
        <p14:creationId xmlns:p14="http://schemas.microsoft.com/office/powerpoint/2010/main" val="2901678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endParaRPr lang="en-US" i="1" dirty="0"/>
          </a:p>
        </p:txBody>
      </p:sp>
      <p:sp>
        <p:nvSpPr>
          <p:cNvPr id="4" name="Slide Number Placeholder 3"/>
          <p:cNvSpPr>
            <a:spLocks noGrp="1"/>
          </p:cNvSpPr>
          <p:nvPr>
            <p:ph type="sldNum" sz="quarter" idx="10"/>
          </p:nvPr>
        </p:nvSpPr>
        <p:spPr/>
        <p:txBody>
          <a:bodyPr/>
          <a:lstStyle/>
          <a:p>
            <a:fld id="{AD32FD18-3FCE-4674-9B47-14B9782991F5}" type="slidenum">
              <a:rPr lang="en-US" smtClean="0"/>
              <a:pPr/>
              <a:t>44</a:t>
            </a:fld>
            <a:endParaRPr lang="en-US" dirty="0"/>
          </a:p>
        </p:txBody>
      </p:sp>
    </p:spTree>
    <p:extLst>
      <p:ext uri="{BB962C8B-B14F-4D97-AF65-F5344CB8AC3E}">
        <p14:creationId xmlns:p14="http://schemas.microsoft.com/office/powerpoint/2010/main" val="27769491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434" name="Group 2"/>
          <p:cNvGrpSpPr>
            <a:grpSpLocks/>
          </p:cNvGrpSpPr>
          <p:nvPr/>
        </p:nvGrpSpPr>
        <p:grpSpPr bwMode="auto">
          <a:xfrm>
            <a:off x="381000" y="2590800"/>
            <a:ext cx="8389938" cy="4267200"/>
            <a:chOff x="238" y="1056"/>
            <a:chExt cx="5285" cy="2785"/>
          </a:xfrm>
        </p:grpSpPr>
        <p:grpSp>
          <p:nvGrpSpPr>
            <p:cNvPr id="18435" name="Group 3"/>
            <p:cNvGrpSpPr>
              <a:grpSpLocks/>
            </p:cNvGrpSpPr>
            <p:nvPr/>
          </p:nvGrpSpPr>
          <p:grpSpPr bwMode="auto">
            <a:xfrm>
              <a:off x="238" y="1056"/>
              <a:ext cx="5285" cy="1393"/>
              <a:chOff x="238" y="1056"/>
              <a:chExt cx="5285" cy="1393"/>
            </a:xfrm>
          </p:grpSpPr>
          <p:sp>
            <p:nvSpPr>
              <p:cNvPr id="18436" name="Rectangle 4"/>
              <p:cNvSpPr>
                <a:spLocks noChangeArrowheads="1"/>
              </p:cNvSpPr>
              <p:nvPr/>
            </p:nvSpPr>
            <p:spPr bwMode="auto">
              <a:xfrm>
                <a:off x="243" y="1057"/>
                <a:ext cx="5272" cy="1391"/>
              </a:xfrm>
              <a:prstGeom prst="rect">
                <a:avLst/>
              </a:prstGeom>
              <a:solidFill>
                <a:srgbClr val="EAEAEA">
                  <a:alpha val="50000"/>
                </a:srgbClr>
              </a:solidFill>
              <a:ln w="9525">
                <a:noFill/>
                <a:miter lim="800000"/>
                <a:headEnd/>
                <a:tailEnd/>
              </a:ln>
              <a:effectLst/>
            </p:spPr>
            <p:txBody>
              <a:bodyPr wrap="none" anchor="ctr"/>
              <a:lstStyle/>
              <a:p>
                <a:endParaRPr lang="en-US" sz="1800" dirty="0"/>
              </a:p>
            </p:txBody>
          </p:sp>
          <p:sp>
            <p:nvSpPr>
              <p:cNvPr id="18437" name="Freeform 5"/>
              <p:cNvSpPr>
                <a:spLocks/>
              </p:cNvSpPr>
              <p:nvPr/>
            </p:nvSpPr>
            <p:spPr bwMode="auto">
              <a:xfrm>
                <a:off x="238" y="1056"/>
                <a:ext cx="5273" cy="1393"/>
              </a:xfrm>
              <a:custGeom>
                <a:avLst/>
                <a:gdLst/>
                <a:ahLst/>
                <a:cxnLst>
                  <a:cxn ang="0">
                    <a:pos x="5272" y="0"/>
                  </a:cxn>
                  <a:cxn ang="0">
                    <a:pos x="0" y="0"/>
                  </a:cxn>
                  <a:cxn ang="0">
                    <a:pos x="0" y="1392"/>
                  </a:cxn>
                </a:cxnLst>
                <a:rect l="0" t="0" r="r" b="b"/>
                <a:pathLst>
                  <a:path w="5273" h="1393">
                    <a:moveTo>
                      <a:pt x="5272" y="0"/>
                    </a:moveTo>
                    <a:lnTo>
                      <a:pt x="0" y="0"/>
                    </a:lnTo>
                    <a:lnTo>
                      <a:pt x="0" y="1392"/>
                    </a:lnTo>
                  </a:path>
                </a:pathLst>
              </a:custGeom>
              <a:noFill/>
              <a:ln w="12700" cap="rnd" cmpd="sng">
                <a:solidFill>
                  <a:srgbClr val="B2B2B2"/>
                </a:solidFill>
                <a:prstDash val="solid"/>
                <a:round/>
                <a:headEnd type="none" w="sm" len="sm"/>
                <a:tailEnd type="none" w="sm" len="sm"/>
              </a:ln>
              <a:effectLst/>
            </p:spPr>
            <p:txBody>
              <a:bodyPr/>
              <a:lstStyle/>
              <a:p>
                <a:endParaRPr lang="en-US" sz="1800" dirty="0"/>
              </a:p>
            </p:txBody>
          </p:sp>
          <p:sp>
            <p:nvSpPr>
              <p:cNvPr id="18438" name="Freeform 6"/>
              <p:cNvSpPr>
                <a:spLocks/>
              </p:cNvSpPr>
              <p:nvPr/>
            </p:nvSpPr>
            <p:spPr bwMode="auto">
              <a:xfrm>
                <a:off x="250" y="1056"/>
                <a:ext cx="5273" cy="1393"/>
              </a:xfrm>
              <a:custGeom>
                <a:avLst/>
                <a:gdLst/>
                <a:ahLst/>
                <a:cxnLst>
                  <a:cxn ang="0">
                    <a:pos x="5272" y="0"/>
                  </a:cxn>
                  <a:cxn ang="0">
                    <a:pos x="5272" y="1392"/>
                  </a:cxn>
                  <a:cxn ang="0">
                    <a:pos x="0" y="1392"/>
                  </a:cxn>
                </a:cxnLst>
                <a:rect l="0" t="0" r="r" b="b"/>
                <a:pathLst>
                  <a:path w="5273" h="1393">
                    <a:moveTo>
                      <a:pt x="5272" y="0"/>
                    </a:moveTo>
                    <a:lnTo>
                      <a:pt x="5272" y="1392"/>
                    </a:lnTo>
                    <a:lnTo>
                      <a:pt x="0" y="1392"/>
                    </a:lnTo>
                  </a:path>
                </a:pathLst>
              </a:custGeom>
              <a:noFill/>
              <a:ln w="12700" cap="rnd" cmpd="sng">
                <a:solidFill>
                  <a:srgbClr val="FFFFFF"/>
                </a:solidFill>
                <a:prstDash val="solid"/>
                <a:round/>
                <a:headEnd type="none" w="sm" len="sm"/>
                <a:tailEnd type="none" w="sm" len="sm"/>
              </a:ln>
              <a:effectLst/>
            </p:spPr>
            <p:txBody>
              <a:bodyPr/>
              <a:lstStyle/>
              <a:p>
                <a:endParaRPr lang="en-US" sz="1800" dirty="0"/>
              </a:p>
            </p:txBody>
          </p:sp>
        </p:grpSp>
        <p:grpSp>
          <p:nvGrpSpPr>
            <p:cNvPr id="18439" name="Group 7"/>
            <p:cNvGrpSpPr>
              <a:grpSpLocks/>
            </p:cNvGrpSpPr>
            <p:nvPr/>
          </p:nvGrpSpPr>
          <p:grpSpPr bwMode="auto">
            <a:xfrm>
              <a:off x="240" y="3744"/>
              <a:ext cx="5281" cy="97"/>
              <a:chOff x="240" y="3744"/>
              <a:chExt cx="5281" cy="97"/>
            </a:xfrm>
          </p:grpSpPr>
          <p:sp>
            <p:nvSpPr>
              <p:cNvPr id="18440" name="Rectangle 8"/>
              <p:cNvSpPr>
                <a:spLocks noChangeArrowheads="1"/>
              </p:cNvSpPr>
              <p:nvPr/>
            </p:nvSpPr>
            <p:spPr bwMode="auto">
              <a:xfrm>
                <a:off x="240" y="3744"/>
                <a:ext cx="5280" cy="96"/>
              </a:xfrm>
              <a:prstGeom prst="rect">
                <a:avLst/>
              </a:prstGeom>
              <a:solidFill>
                <a:srgbClr val="EAEAEA">
                  <a:alpha val="50000"/>
                </a:srgbClr>
              </a:solidFill>
              <a:ln w="9525">
                <a:noFill/>
                <a:miter lim="800000"/>
                <a:headEnd/>
                <a:tailEnd/>
              </a:ln>
              <a:effectLst/>
            </p:spPr>
            <p:txBody>
              <a:bodyPr wrap="none" anchor="ctr"/>
              <a:lstStyle/>
              <a:p>
                <a:endParaRPr lang="en-US" sz="1800" dirty="0"/>
              </a:p>
            </p:txBody>
          </p:sp>
          <p:sp>
            <p:nvSpPr>
              <p:cNvPr id="18441" name="Freeform 9"/>
              <p:cNvSpPr>
                <a:spLocks/>
              </p:cNvSpPr>
              <p:nvPr/>
            </p:nvSpPr>
            <p:spPr bwMode="auto">
              <a:xfrm>
                <a:off x="240" y="3744"/>
                <a:ext cx="5281" cy="97"/>
              </a:xfrm>
              <a:custGeom>
                <a:avLst/>
                <a:gdLst/>
                <a:ahLst/>
                <a:cxnLst>
                  <a:cxn ang="0">
                    <a:pos x="5280" y="0"/>
                  </a:cxn>
                  <a:cxn ang="0">
                    <a:pos x="0" y="0"/>
                  </a:cxn>
                  <a:cxn ang="0">
                    <a:pos x="0" y="96"/>
                  </a:cxn>
                </a:cxnLst>
                <a:rect l="0" t="0" r="r" b="b"/>
                <a:pathLst>
                  <a:path w="5281" h="97">
                    <a:moveTo>
                      <a:pt x="5280" y="0"/>
                    </a:moveTo>
                    <a:lnTo>
                      <a:pt x="0" y="0"/>
                    </a:lnTo>
                    <a:lnTo>
                      <a:pt x="0" y="96"/>
                    </a:lnTo>
                  </a:path>
                </a:pathLst>
              </a:custGeom>
              <a:noFill/>
              <a:ln w="12700" cap="rnd" cmpd="sng">
                <a:solidFill>
                  <a:srgbClr val="B2B2B2"/>
                </a:solidFill>
                <a:prstDash val="solid"/>
                <a:round/>
                <a:headEnd type="none" w="sm" len="sm"/>
                <a:tailEnd type="none" w="sm" len="sm"/>
              </a:ln>
              <a:effectLst/>
            </p:spPr>
            <p:txBody>
              <a:bodyPr/>
              <a:lstStyle/>
              <a:p>
                <a:endParaRPr lang="en-US" sz="1800" dirty="0"/>
              </a:p>
            </p:txBody>
          </p:sp>
          <p:sp>
            <p:nvSpPr>
              <p:cNvPr id="18442" name="Freeform 10"/>
              <p:cNvSpPr>
                <a:spLocks/>
              </p:cNvSpPr>
              <p:nvPr/>
            </p:nvSpPr>
            <p:spPr bwMode="auto">
              <a:xfrm>
                <a:off x="240" y="3744"/>
                <a:ext cx="5281" cy="97"/>
              </a:xfrm>
              <a:custGeom>
                <a:avLst/>
                <a:gdLst/>
                <a:ahLst/>
                <a:cxnLst>
                  <a:cxn ang="0">
                    <a:pos x="5280" y="0"/>
                  </a:cxn>
                  <a:cxn ang="0">
                    <a:pos x="5280" y="96"/>
                  </a:cxn>
                  <a:cxn ang="0">
                    <a:pos x="0" y="96"/>
                  </a:cxn>
                </a:cxnLst>
                <a:rect l="0" t="0" r="r" b="b"/>
                <a:pathLst>
                  <a:path w="5281" h="97">
                    <a:moveTo>
                      <a:pt x="5280" y="0"/>
                    </a:moveTo>
                    <a:lnTo>
                      <a:pt x="5280" y="96"/>
                    </a:lnTo>
                    <a:lnTo>
                      <a:pt x="0" y="96"/>
                    </a:lnTo>
                  </a:path>
                </a:pathLst>
              </a:custGeom>
              <a:noFill/>
              <a:ln w="12700" cap="rnd" cmpd="sng">
                <a:solidFill>
                  <a:srgbClr val="FFFFFF"/>
                </a:solidFill>
                <a:prstDash val="solid"/>
                <a:round/>
                <a:headEnd type="none" w="sm" len="sm"/>
                <a:tailEnd type="none" w="sm" len="sm"/>
              </a:ln>
              <a:effectLst/>
            </p:spPr>
            <p:txBody>
              <a:bodyPr/>
              <a:lstStyle/>
              <a:p>
                <a:endParaRPr lang="en-US" sz="1800" dirty="0"/>
              </a:p>
            </p:txBody>
          </p:sp>
        </p:grpSp>
        <p:grpSp>
          <p:nvGrpSpPr>
            <p:cNvPr id="18443" name="Group 11"/>
            <p:cNvGrpSpPr>
              <a:grpSpLocks/>
            </p:cNvGrpSpPr>
            <p:nvPr/>
          </p:nvGrpSpPr>
          <p:grpSpPr bwMode="auto">
            <a:xfrm>
              <a:off x="338" y="1200"/>
              <a:ext cx="97" cy="1104"/>
              <a:chOff x="338" y="1200"/>
              <a:chExt cx="97" cy="1104"/>
            </a:xfrm>
          </p:grpSpPr>
          <p:sp useBgFill="1">
            <p:nvSpPr>
              <p:cNvPr id="18444" name="Rectangle 12"/>
              <p:cNvSpPr>
                <a:spLocks noChangeArrowheads="1"/>
              </p:cNvSpPr>
              <p:nvPr/>
            </p:nvSpPr>
            <p:spPr bwMode="auto">
              <a:xfrm>
                <a:off x="338" y="1201"/>
                <a:ext cx="96" cy="1103"/>
              </a:xfrm>
              <a:prstGeom prst="rect">
                <a:avLst/>
              </a:prstGeom>
              <a:ln w="9525">
                <a:noFill/>
                <a:miter lim="800000"/>
                <a:headEnd/>
                <a:tailEnd/>
              </a:ln>
              <a:effectLst/>
            </p:spPr>
            <p:txBody>
              <a:bodyPr wrap="none" anchor="ctr"/>
              <a:lstStyle/>
              <a:p>
                <a:endParaRPr lang="en-US" sz="1800" dirty="0"/>
              </a:p>
            </p:txBody>
          </p:sp>
          <p:sp>
            <p:nvSpPr>
              <p:cNvPr id="18445" name="Freeform 13"/>
              <p:cNvSpPr>
                <a:spLocks/>
              </p:cNvSpPr>
              <p:nvPr/>
            </p:nvSpPr>
            <p:spPr bwMode="auto">
              <a:xfrm>
                <a:off x="338" y="1200"/>
                <a:ext cx="97" cy="1104"/>
              </a:xfrm>
              <a:custGeom>
                <a:avLst/>
                <a:gdLst/>
                <a:ahLst/>
                <a:cxnLst>
                  <a:cxn ang="0">
                    <a:pos x="0" y="1103"/>
                  </a:cxn>
                  <a:cxn ang="0">
                    <a:pos x="96" y="1103"/>
                  </a:cxn>
                  <a:cxn ang="0">
                    <a:pos x="96" y="0"/>
                  </a:cxn>
                </a:cxnLst>
                <a:rect l="0" t="0" r="r" b="b"/>
                <a:pathLst>
                  <a:path w="97" h="1104">
                    <a:moveTo>
                      <a:pt x="0" y="1103"/>
                    </a:moveTo>
                    <a:lnTo>
                      <a:pt x="96" y="1103"/>
                    </a:lnTo>
                    <a:lnTo>
                      <a:pt x="96" y="0"/>
                    </a:lnTo>
                  </a:path>
                </a:pathLst>
              </a:custGeom>
              <a:noFill/>
              <a:ln w="12700" cap="rnd" cmpd="sng">
                <a:solidFill>
                  <a:srgbClr val="B2B2B2"/>
                </a:solidFill>
                <a:prstDash val="solid"/>
                <a:round/>
                <a:headEnd type="none" w="sm" len="sm"/>
                <a:tailEnd type="none" w="sm" len="sm"/>
              </a:ln>
              <a:effectLst/>
            </p:spPr>
            <p:txBody>
              <a:bodyPr/>
              <a:lstStyle/>
              <a:p>
                <a:endParaRPr lang="en-US" sz="1800" dirty="0"/>
              </a:p>
            </p:txBody>
          </p:sp>
          <p:sp>
            <p:nvSpPr>
              <p:cNvPr id="18446" name="Freeform 14"/>
              <p:cNvSpPr>
                <a:spLocks/>
              </p:cNvSpPr>
              <p:nvPr/>
            </p:nvSpPr>
            <p:spPr bwMode="auto">
              <a:xfrm>
                <a:off x="338" y="1200"/>
                <a:ext cx="97" cy="1104"/>
              </a:xfrm>
              <a:custGeom>
                <a:avLst/>
                <a:gdLst/>
                <a:ahLst/>
                <a:cxnLst>
                  <a:cxn ang="0">
                    <a:pos x="0" y="1103"/>
                  </a:cxn>
                  <a:cxn ang="0">
                    <a:pos x="0" y="0"/>
                  </a:cxn>
                  <a:cxn ang="0">
                    <a:pos x="96" y="0"/>
                  </a:cxn>
                </a:cxnLst>
                <a:rect l="0" t="0" r="r" b="b"/>
                <a:pathLst>
                  <a:path w="97" h="1104">
                    <a:moveTo>
                      <a:pt x="0" y="1103"/>
                    </a:moveTo>
                    <a:lnTo>
                      <a:pt x="0" y="0"/>
                    </a:lnTo>
                    <a:lnTo>
                      <a:pt x="96" y="0"/>
                    </a:lnTo>
                  </a:path>
                </a:pathLst>
              </a:custGeom>
              <a:noFill/>
              <a:ln w="12700" cap="rnd" cmpd="sng">
                <a:solidFill>
                  <a:srgbClr val="FFFFFF"/>
                </a:solidFill>
                <a:prstDash val="solid"/>
                <a:round/>
                <a:headEnd type="none" w="sm" len="sm"/>
                <a:tailEnd type="none" w="sm" len="sm"/>
              </a:ln>
              <a:effectLst/>
            </p:spPr>
            <p:txBody>
              <a:bodyPr/>
              <a:lstStyle/>
              <a:p>
                <a:endParaRPr lang="en-US" sz="1800" dirty="0"/>
              </a:p>
            </p:txBody>
          </p:sp>
        </p:grpSp>
      </p:grpSp>
      <p:sp>
        <p:nvSpPr>
          <p:cNvPr id="18447" name="Rectangle 15"/>
          <p:cNvSpPr>
            <a:spLocks noGrp="1" noChangeArrowheads="1"/>
          </p:cNvSpPr>
          <p:nvPr>
            <p:ph type="ctrTitle" sz="quarter"/>
          </p:nvPr>
        </p:nvSpPr>
        <p:spPr>
          <a:xfrm>
            <a:off x="838200" y="3124200"/>
            <a:ext cx="7772400" cy="1143000"/>
          </a:xfrm>
        </p:spPr>
        <p:txBody>
          <a:bodyPr lIns="92075" tIns="46038" rIns="92075" bIns="46038"/>
          <a:lstStyle>
            <a:lvl1pPr>
              <a:defRPr/>
            </a:lvl1pPr>
          </a:lstStyle>
          <a:p>
            <a:r>
              <a:rPr lang="en-US" smtClean="0"/>
              <a:t>Click to edit Master title style</a:t>
            </a:r>
            <a:endParaRPr lang="en-US"/>
          </a:p>
        </p:txBody>
      </p:sp>
      <p:sp>
        <p:nvSpPr>
          <p:cNvPr id="18448" name="Rectangle 16"/>
          <p:cNvSpPr>
            <a:spLocks noGrp="1" noChangeArrowheads="1"/>
          </p:cNvSpPr>
          <p:nvPr>
            <p:ph type="subTitle" sz="quarter" idx="1"/>
          </p:nvPr>
        </p:nvSpPr>
        <p:spPr>
          <a:xfrm>
            <a:off x="1371600" y="4953000"/>
            <a:ext cx="6400800" cy="838200"/>
          </a:xfrm>
        </p:spPr>
        <p:txBody>
          <a:bodyPr lIns="92075" tIns="46038" rIns="92075" bIns="46038" anchor="ctr"/>
          <a:lstStyle>
            <a:lvl1pPr marL="0" indent="0" algn="ctr">
              <a:buFont typeface="Monotype Sorts" pitchFamily="2" charset="2"/>
              <a:buNone/>
              <a:defRPr/>
            </a:lvl1pPr>
          </a:lstStyle>
          <a:p>
            <a:r>
              <a:rPr lang="en-US" smtClean="0"/>
              <a:t>Click to edit Master subtitle style</a:t>
            </a:r>
            <a:endParaRPr lang="en-US"/>
          </a:p>
        </p:txBody>
      </p:sp>
      <p:sp>
        <p:nvSpPr>
          <p:cNvPr id="18449" name="Rectangle 17"/>
          <p:cNvSpPr>
            <a:spLocks noGrp="1" noChangeArrowheads="1"/>
          </p:cNvSpPr>
          <p:nvPr>
            <p:ph type="dt" sz="quarter" idx="2"/>
          </p:nvPr>
        </p:nvSpPr>
        <p:spPr bwMode="auto">
          <a:xfrm>
            <a:off x="381000" y="6324600"/>
            <a:ext cx="1905000" cy="457200"/>
          </a:xfrm>
          <a:prstGeom prst="rect">
            <a:avLst/>
          </a:prstGeom>
          <a:noFill/>
          <a:ln>
            <a:miter lim="800000"/>
            <a:headEnd/>
            <a:tailEnd/>
          </a:ln>
        </p:spPr>
        <p:txBody>
          <a:bodyPr vert="horz" wrap="none" lIns="92075" tIns="46038" rIns="92075" bIns="46038" numCol="1" anchor="ctr" anchorCtr="0" compatLnSpc="1">
            <a:prstTxWarp prst="textNoShape">
              <a:avLst/>
            </a:prstTxWarp>
          </a:bodyPr>
          <a:lstStyle>
            <a:lvl1pPr>
              <a:defRPr sz="1400">
                <a:latin typeface="Times New Roman" pitchFamily="18" charset="0"/>
              </a:defRPr>
            </a:lvl1pPr>
          </a:lstStyle>
          <a:p>
            <a:endParaRPr lang="en-US" dirty="0"/>
          </a:p>
        </p:txBody>
      </p:sp>
      <p:sp>
        <p:nvSpPr>
          <p:cNvPr id="18450" name="Rectangle 18"/>
          <p:cNvSpPr>
            <a:spLocks noGrp="1" noChangeArrowheads="1"/>
          </p:cNvSpPr>
          <p:nvPr>
            <p:ph type="ftr" sz="quarter" idx="3"/>
          </p:nvPr>
        </p:nvSpPr>
        <p:spPr bwMode="auto">
          <a:xfrm>
            <a:off x="3124200" y="6324600"/>
            <a:ext cx="2895600" cy="457200"/>
          </a:xfrm>
          <a:prstGeom prst="rect">
            <a:avLst/>
          </a:prstGeom>
          <a:noFill/>
          <a:ln>
            <a:miter lim="800000"/>
            <a:headEnd/>
            <a:tailEnd/>
          </a:ln>
        </p:spPr>
        <p:txBody>
          <a:bodyPr vert="horz" wrap="none" lIns="92075" tIns="46038" rIns="92075" bIns="46038" numCol="1" anchor="ctr" anchorCtr="0" compatLnSpc="1">
            <a:prstTxWarp prst="textNoShape">
              <a:avLst/>
            </a:prstTxWarp>
          </a:bodyPr>
          <a:lstStyle>
            <a:lvl1pPr algn="ctr">
              <a:defRPr sz="1400">
                <a:latin typeface="Times New Roman" pitchFamily="18" charset="0"/>
              </a:defRPr>
            </a:lvl1pPr>
          </a:lstStyle>
          <a:p>
            <a:endParaRPr lang="en-US" dirty="0"/>
          </a:p>
        </p:txBody>
      </p:sp>
      <p:sp>
        <p:nvSpPr>
          <p:cNvPr id="18451" name="Rectangle 19"/>
          <p:cNvSpPr>
            <a:spLocks noGrp="1" noChangeArrowheads="1"/>
          </p:cNvSpPr>
          <p:nvPr>
            <p:ph type="sldNum" sz="quarter" idx="4"/>
          </p:nvPr>
        </p:nvSpPr>
        <p:spPr>
          <a:xfrm>
            <a:off x="6858000" y="6324600"/>
            <a:ext cx="1905000" cy="457200"/>
          </a:xfrm>
        </p:spPr>
        <p:txBody>
          <a:bodyPr/>
          <a:lstStyle>
            <a:lvl1pPr>
              <a:defRPr>
                <a:latin typeface="Times New Roman" pitchFamily="18" charset="0"/>
              </a:defRPr>
            </a:lvl1pPr>
          </a:lstStyle>
          <a:p>
            <a:fld id="{32FCF0CE-13DC-488E-9D1E-7D75B1BCA9F6}" type="slidenum">
              <a:rPr lang="en-US" smtClean="0"/>
              <a:t>‹#›</a:t>
            </a:fld>
            <a:endParaRPr lang="en-US" dirty="0"/>
          </a:p>
        </p:txBody>
      </p:sp>
      <p:sp>
        <p:nvSpPr>
          <p:cNvPr id="18453" name="Rectangle 21"/>
          <p:cNvSpPr>
            <a:spLocks noChangeArrowheads="1"/>
          </p:cNvSpPr>
          <p:nvPr/>
        </p:nvSpPr>
        <p:spPr bwMode="auto">
          <a:xfrm>
            <a:off x="3314700" y="2181225"/>
            <a:ext cx="9144000" cy="369332"/>
          </a:xfrm>
          <a:prstGeom prst="rect">
            <a:avLst/>
          </a:prstGeom>
          <a:noFill/>
          <a:ln w="12700">
            <a:noFill/>
            <a:miter lim="800000"/>
            <a:headEnd/>
            <a:tailEnd/>
          </a:ln>
          <a:effectLst/>
        </p:spPr>
        <p:txBody>
          <a:bodyPr>
            <a:spAutoFit/>
          </a:bodyPr>
          <a:lstStyle/>
          <a:p>
            <a:endParaRPr lang="en-US" sz="1800" dirty="0"/>
          </a:p>
        </p:txBody>
      </p:sp>
      <p:sp>
        <p:nvSpPr>
          <p:cNvPr id="18454" name="Rectangle 22"/>
          <p:cNvSpPr>
            <a:spLocks noChangeArrowheads="1"/>
          </p:cNvSpPr>
          <p:nvPr/>
        </p:nvSpPr>
        <p:spPr bwMode="auto">
          <a:xfrm>
            <a:off x="3314700" y="2181225"/>
            <a:ext cx="9144000" cy="369332"/>
          </a:xfrm>
          <a:prstGeom prst="rect">
            <a:avLst/>
          </a:prstGeom>
          <a:noFill/>
          <a:ln w="12700">
            <a:noFill/>
            <a:miter lim="800000"/>
            <a:headEnd/>
            <a:tailEnd/>
          </a:ln>
          <a:effectLst/>
        </p:spPr>
        <p:txBody>
          <a:bodyPr>
            <a:spAutoFit/>
          </a:bodyPr>
          <a:lstStyle/>
          <a:p>
            <a:endParaRPr lang="en-US" sz="1800" dirty="0"/>
          </a:p>
        </p:txBody>
      </p:sp>
      <p:pic>
        <p:nvPicPr>
          <p:cNvPr id="18455" name="Picture 23" descr="Mont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81000" y="295275"/>
            <a:ext cx="4572000" cy="1885950"/>
          </a:xfrm>
          <a:prstGeom prst="rect">
            <a:avLst/>
          </a:prstGeom>
          <a:noFill/>
        </p:spPr>
      </p:pic>
    </p:spTree>
    <p:extLst>
      <p:ext uri="{BB962C8B-B14F-4D97-AF65-F5344CB8AC3E}">
        <p14:creationId xmlns:p14="http://schemas.microsoft.com/office/powerpoint/2010/main" val="3580453038"/>
      </p:ext>
    </p:extLst>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2FCF0CE-13DC-488E-9D1E-7D75B1BCA9F6}" type="slidenum">
              <a:rPr lang="en-US" smtClean="0"/>
              <a:t>‹#›</a:t>
            </a:fld>
            <a:endParaRPr lang="en-US" dirty="0"/>
          </a:p>
        </p:txBody>
      </p:sp>
    </p:spTree>
    <p:extLst>
      <p:ext uri="{BB962C8B-B14F-4D97-AF65-F5344CB8AC3E}">
        <p14:creationId xmlns:p14="http://schemas.microsoft.com/office/powerpoint/2010/main" val="1103684697"/>
      </p:ext>
    </p:extLst>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8138" y="274642"/>
            <a:ext cx="1998662" cy="60483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7388" y="274642"/>
            <a:ext cx="5848350" cy="6048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2FCF0CE-13DC-488E-9D1E-7D75B1BCA9F6}" type="slidenum">
              <a:rPr lang="en-US" smtClean="0"/>
              <a:t>‹#›</a:t>
            </a:fld>
            <a:endParaRPr lang="en-US" dirty="0"/>
          </a:p>
        </p:txBody>
      </p:sp>
    </p:spTree>
    <p:extLst>
      <p:ext uri="{BB962C8B-B14F-4D97-AF65-F5344CB8AC3E}">
        <p14:creationId xmlns:p14="http://schemas.microsoft.com/office/powerpoint/2010/main" val="3289560325"/>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2FCF0CE-13DC-488E-9D1E-7D75B1BCA9F6}" type="slidenum">
              <a:rPr lang="en-US" smtClean="0"/>
              <a:t>‹#›</a:t>
            </a:fld>
            <a:endParaRPr lang="en-US" dirty="0"/>
          </a:p>
        </p:txBody>
      </p:sp>
    </p:spTree>
    <p:extLst>
      <p:ext uri="{BB962C8B-B14F-4D97-AF65-F5344CB8AC3E}">
        <p14:creationId xmlns:p14="http://schemas.microsoft.com/office/powerpoint/2010/main" val="3358033835"/>
      </p:ext>
    </p:extLst>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32FCF0CE-13DC-488E-9D1E-7D75B1BCA9F6}" type="slidenum">
              <a:rPr lang="en-US" smtClean="0"/>
              <a:t>‹#›</a:t>
            </a:fld>
            <a:endParaRPr lang="en-US" dirty="0"/>
          </a:p>
        </p:txBody>
      </p:sp>
    </p:spTree>
    <p:extLst>
      <p:ext uri="{BB962C8B-B14F-4D97-AF65-F5344CB8AC3E}">
        <p14:creationId xmlns:p14="http://schemas.microsoft.com/office/powerpoint/2010/main" val="3045839913"/>
      </p:ext>
    </p:extLst>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7388" y="1600204"/>
            <a:ext cx="3922712" cy="4722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600204"/>
            <a:ext cx="3924300" cy="4722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32FCF0CE-13DC-488E-9D1E-7D75B1BCA9F6}" type="slidenum">
              <a:rPr lang="en-US" smtClean="0"/>
              <a:t>‹#›</a:t>
            </a:fld>
            <a:endParaRPr lang="en-US" dirty="0"/>
          </a:p>
        </p:txBody>
      </p:sp>
    </p:spTree>
    <p:extLst>
      <p:ext uri="{BB962C8B-B14F-4D97-AF65-F5344CB8AC3E}">
        <p14:creationId xmlns:p14="http://schemas.microsoft.com/office/powerpoint/2010/main" val="3489282836"/>
      </p:ext>
    </p:extLst>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32FCF0CE-13DC-488E-9D1E-7D75B1BCA9F6}" type="slidenum">
              <a:rPr lang="en-US" smtClean="0"/>
              <a:t>‹#›</a:t>
            </a:fld>
            <a:endParaRPr lang="en-US" dirty="0"/>
          </a:p>
        </p:txBody>
      </p:sp>
    </p:spTree>
    <p:extLst>
      <p:ext uri="{BB962C8B-B14F-4D97-AF65-F5344CB8AC3E}">
        <p14:creationId xmlns:p14="http://schemas.microsoft.com/office/powerpoint/2010/main" val="114227571"/>
      </p:ext>
    </p:extLst>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2FCF0CE-13DC-488E-9D1E-7D75B1BCA9F6}" type="slidenum">
              <a:rPr lang="en-US" smtClean="0"/>
              <a:t>‹#›</a:t>
            </a:fld>
            <a:endParaRPr lang="en-US" dirty="0"/>
          </a:p>
        </p:txBody>
      </p:sp>
    </p:spTree>
    <p:extLst>
      <p:ext uri="{BB962C8B-B14F-4D97-AF65-F5344CB8AC3E}">
        <p14:creationId xmlns:p14="http://schemas.microsoft.com/office/powerpoint/2010/main" val="3269938598"/>
      </p:ext>
    </p:extLst>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32FCF0CE-13DC-488E-9D1E-7D75B1BCA9F6}" type="slidenum">
              <a:rPr lang="en-US" smtClean="0"/>
              <a:t>‹#›</a:t>
            </a:fld>
            <a:endParaRPr lang="en-US" dirty="0"/>
          </a:p>
        </p:txBody>
      </p:sp>
    </p:spTree>
    <p:extLst>
      <p:ext uri="{BB962C8B-B14F-4D97-AF65-F5344CB8AC3E}">
        <p14:creationId xmlns:p14="http://schemas.microsoft.com/office/powerpoint/2010/main" val="991974850"/>
      </p:ext>
    </p:extLst>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32FCF0CE-13DC-488E-9D1E-7D75B1BCA9F6}" type="slidenum">
              <a:rPr lang="en-US" smtClean="0"/>
              <a:t>‹#›</a:t>
            </a:fld>
            <a:endParaRPr lang="en-US" dirty="0"/>
          </a:p>
        </p:txBody>
      </p:sp>
    </p:spTree>
    <p:extLst>
      <p:ext uri="{BB962C8B-B14F-4D97-AF65-F5344CB8AC3E}">
        <p14:creationId xmlns:p14="http://schemas.microsoft.com/office/powerpoint/2010/main" val="38497301"/>
      </p:ext>
    </p:extLst>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32FCF0CE-13DC-488E-9D1E-7D75B1BCA9F6}" type="slidenum">
              <a:rPr lang="en-US" smtClean="0"/>
              <a:t>‹#›</a:t>
            </a:fld>
            <a:endParaRPr lang="en-US" dirty="0"/>
          </a:p>
        </p:txBody>
      </p:sp>
    </p:spTree>
    <p:extLst>
      <p:ext uri="{BB962C8B-B14F-4D97-AF65-F5344CB8AC3E}">
        <p14:creationId xmlns:p14="http://schemas.microsoft.com/office/powerpoint/2010/main" val="3755518403"/>
      </p:ext>
    </p:extLst>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450" name="Group 42"/>
          <p:cNvGrpSpPr>
            <a:grpSpLocks/>
          </p:cNvGrpSpPr>
          <p:nvPr/>
        </p:nvGrpSpPr>
        <p:grpSpPr bwMode="auto">
          <a:xfrm>
            <a:off x="381000" y="1600204"/>
            <a:ext cx="8383588" cy="4727575"/>
            <a:chOff x="240" y="1008"/>
            <a:chExt cx="5281" cy="2978"/>
          </a:xfrm>
        </p:grpSpPr>
        <p:grpSp>
          <p:nvGrpSpPr>
            <p:cNvPr id="17411" name="Group 3"/>
            <p:cNvGrpSpPr>
              <a:grpSpLocks/>
            </p:cNvGrpSpPr>
            <p:nvPr/>
          </p:nvGrpSpPr>
          <p:grpSpPr bwMode="auto">
            <a:xfrm>
              <a:off x="240" y="1008"/>
              <a:ext cx="5281" cy="2978"/>
              <a:chOff x="240" y="1008"/>
              <a:chExt cx="5281" cy="2978"/>
            </a:xfrm>
          </p:grpSpPr>
          <p:sp>
            <p:nvSpPr>
              <p:cNvPr id="17412" name="Rectangle 4"/>
              <p:cNvSpPr>
                <a:spLocks noChangeArrowheads="1"/>
              </p:cNvSpPr>
              <p:nvPr/>
            </p:nvSpPr>
            <p:spPr bwMode="auto">
              <a:xfrm>
                <a:off x="245" y="1010"/>
                <a:ext cx="5269" cy="2976"/>
              </a:xfrm>
              <a:prstGeom prst="rect">
                <a:avLst/>
              </a:prstGeom>
              <a:solidFill>
                <a:srgbClr val="EAEAEA">
                  <a:alpha val="50000"/>
                </a:srgbClr>
              </a:solidFill>
              <a:ln w="9525">
                <a:noFill/>
                <a:miter lim="800000"/>
                <a:headEnd/>
                <a:tailEnd/>
              </a:ln>
              <a:effectLst/>
            </p:spPr>
            <p:txBody>
              <a:bodyPr wrap="none" anchor="ctr"/>
              <a:lstStyle/>
              <a:p>
                <a:endParaRPr lang="en-US" sz="1800" dirty="0"/>
              </a:p>
            </p:txBody>
          </p:sp>
          <p:sp>
            <p:nvSpPr>
              <p:cNvPr id="17413" name="Freeform 5"/>
              <p:cNvSpPr>
                <a:spLocks/>
              </p:cNvSpPr>
              <p:nvPr/>
            </p:nvSpPr>
            <p:spPr bwMode="auto">
              <a:xfrm>
                <a:off x="240" y="1008"/>
                <a:ext cx="5269" cy="2977"/>
              </a:xfrm>
              <a:custGeom>
                <a:avLst/>
                <a:gdLst/>
                <a:ahLst/>
                <a:cxnLst>
                  <a:cxn ang="0">
                    <a:pos x="5268" y="0"/>
                  </a:cxn>
                  <a:cxn ang="0">
                    <a:pos x="0" y="0"/>
                  </a:cxn>
                  <a:cxn ang="0">
                    <a:pos x="0" y="2976"/>
                  </a:cxn>
                </a:cxnLst>
                <a:rect l="0" t="0" r="r" b="b"/>
                <a:pathLst>
                  <a:path w="5269" h="2977">
                    <a:moveTo>
                      <a:pt x="5268" y="0"/>
                    </a:moveTo>
                    <a:lnTo>
                      <a:pt x="0" y="0"/>
                    </a:lnTo>
                    <a:lnTo>
                      <a:pt x="0" y="2976"/>
                    </a:lnTo>
                  </a:path>
                </a:pathLst>
              </a:custGeom>
              <a:noFill/>
              <a:ln w="12700" cap="rnd" cmpd="sng">
                <a:solidFill>
                  <a:srgbClr val="B2B2B2"/>
                </a:solidFill>
                <a:prstDash val="solid"/>
                <a:round/>
                <a:headEnd type="none" w="sm" len="sm"/>
                <a:tailEnd type="none" w="sm" len="sm"/>
              </a:ln>
              <a:effectLst/>
            </p:spPr>
            <p:txBody>
              <a:bodyPr/>
              <a:lstStyle/>
              <a:p>
                <a:endParaRPr lang="en-US" sz="1800" dirty="0"/>
              </a:p>
            </p:txBody>
          </p:sp>
          <p:sp>
            <p:nvSpPr>
              <p:cNvPr id="17414" name="Freeform 6"/>
              <p:cNvSpPr>
                <a:spLocks/>
              </p:cNvSpPr>
              <p:nvPr/>
            </p:nvSpPr>
            <p:spPr bwMode="auto">
              <a:xfrm>
                <a:off x="252" y="1008"/>
                <a:ext cx="5269" cy="2977"/>
              </a:xfrm>
              <a:custGeom>
                <a:avLst/>
                <a:gdLst/>
                <a:ahLst/>
                <a:cxnLst>
                  <a:cxn ang="0">
                    <a:pos x="5268" y="0"/>
                  </a:cxn>
                  <a:cxn ang="0">
                    <a:pos x="5268" y="2976"/>
                  </a:cxn>
                  <a:cxn ang="0">
                    <a:pos x="0" y="2976"/>
                  </a:cxn>
                </a:cxnLst>
                <a:rect l="0" t="0" r="r" b="b"/>
                <a:pathLst>
                  <a:path w="5269" h="2977">
                    <a:moveTo>
                      <a:pt x="5268" y="0"/>
                    </a:moveTo>
                    <a:lnTo>
                      <a:pt x="5268" y="2976"/>
                    </a:lnTo>
                    <a:lnTo>
                      <a:pt x="0" y="2976"/>
                    </a:lnTo>
                  </a:path>
                </a:pathLst>
              </a:custGeom>
              <a:noFill/>
              <a:ln w="12700" cap="rnd" cmpd="sng">
                <a:solidFill>
                  <a:srgbClr val="FFFFFF"/>
                </a:solidFill>
                <a:prstDash val="solid"/>
                <a:round/>
                <a:headEnd type="none" w="sm" len="sm"/>
                <a:tailEnd type="none" w="sm" len="sm"/>
              </a:ln>
              <a:effectLst/>
            </p:spPr>
            <p:txBody>
              <a:bodyPr/>
              <a:lstStyle/>
              <a:p>
                <a:endParaRPr lang="en-US" sz="1800" dirty="0"/>
              </a:p>
            </p:txBody>
          </p:sp>
        </p:grpSp>
        <p:grpSp>
          <p:nvGrpSpPr>
            <p:cNvPr id="17415" name="Group 7"/>
            <p:cNvGrpSpPr>
              <a:grpSpLocks/>
            </p:cNvGrpSpPr>
            <p:nvPr/>
          </p:nvGrpSpPr>
          <p:grpSpPr bwMode="auto">
            <a:xfrm>
              <a:off x="336" y="1103"/>
              <a:ext cx="97" cy="2785"/>
              <a:chOff x="336" y="1103"/>
              <a:chExt cx="97" cy="2785"/>
            </a:xfrm>
          </p:grpSpPr>
          <p:sp useBgFill="1">
            <p:nvSpPr>
              <p:cNvPr id="17416" name="Rectangle 8"/>
              <p:cNvSpPr>
                <a:spLocks noChangeArrowheads="1"/>
              </p:cNvSpPr>
              <p:nvPr/>
            </p:nvSpPr>
            <p:spPr bwMode="auto">
              <a:xfrm>
                <a:off x="336" y="1104"/>
                <a:ext cx="96" cy="2784"/>
              </a:xfrm>
              <a:prstGeom prst="rect">
                <a:avLst/>
              </a:prstGeom>
              <a:ln w="9525">
                <a:noFill/>
                <a:miter lim="800000"/>
                <a:headEnd/>
                <a:tailEnd/>
              </a:ln>
              <a:effectLst/>
            </p:spPr>
            <p:txBody>
              <a:bodyPr wrap="none" anchor="ctr"/>
              <a:lstStyle/>
              <a:p>
                <a:endParaRPr lang="en-US" sz="1800" dirty="0"/>
              </a:p>
            </p:txBody>
          </p:sp>
          <p:sp>
            <p:nvSpPr>
              <p:cNvPr id="17417" name="Freeform 9"/>
              <p:cNvSpPr>
                <a:spLocks/>
              </p:cNvSpPr>
              <p:nvPr/>
            </p:nvSpPr>
            <p:spPr bwMode="auto">
              <a:xfrm>
                <a:off x="336" y="1103"/>
                <a:ext cx="97" cy="2785"/>
              </a:xfrm>
              <a:custGeom>
                <a:avLst/>
                <a:gdLst/>
                <a:ahLst/>
                <a:cxnLst>
                  <a:cxn ang="0">
                    <a:pos x="0" y="2784"/>
                  </a:cxn>
                  <a:cxn ang="0">
                    <a:pos x="96" y="2784"/>
                  </a:cxn>
                  <a:cxn ang="0">
                    <a:pos x="96" y="0"/>
                  </a:cxn>
                </a:cxnLst>
                <a:rect l="0" t="0" r="r" b="b"/>
                <a:pathLst>
                  <a:path w="97" h="2785">
                    <a:moveTo>
                      <a:pt x="0" y="2784"/>
                    </a:moveTo>
                    <a:lnTo>
                      <a:pt x="96" y="2784"/>
                    </a:lnTo>
                    <a:lnTo>
                      <a:pt x="96" y="0"/>
                    </a:lnTo>
                  </a:path>
                </a:pathLst>
              </a:custGeom>
              <a:noFill/>
              <a:ln w="12700" cap="rnd" cmpd="sng">
                <a:solidFill>
                  <a:srgbClr val="B2B2B2"/>
                </a:solidFill>
                <a:prstDash val="solid"/>
                <a:round/>
                <a:headEnd type="none" w="sm" len="sm"/>
                <a:tailEnd type="none" w="sm" len="sm"/>
              </a:ln>
              <a:effectLst/>
            </p:spPr>
            <p:txBody>
              <a:bodyPr/>
              <a:lstStyle/>
              <a:p>
                <a:endParaRPr lang="en-US" sz="1800" dirty="0"/>
              </a:p>
            </p:txBody>
          </p:sp>
          <p:sp>
            <p:nvSpPr>
              <p:cNvPr id="17418" name="Freeform 10"/>
              <p:cNvSpPr>
                <a:spLocks/>
              </p:cNvSpPr>
              <p:nvPr/>
            </p:nvSpPr>
            <p:spPr bwMode="auto">
              <a:xfrm>
                <a:off x="336" y="1103"/>
                <a:ext cx="97" cy="2785"/>
              </a:xfrm>
              <a:custGeom>
                <a:avLst/>
                <a:gdLst/>
                <a:ahLst/>
                <a:cxnLst>
                  <a:cxn ang="0">
                    <a:pos x="0" y="2784"/>
                  </a:cxn>
                  <a:cxn ang="0">
                    <a:pos x="0" y="0"/>
                  </a:cxn>
                  <a:cxn ang="0">
                    <a:pos x="96" y="0"/>
                  </a:cxn>
                </a:cxnLst>
                <a:rect l="0" t="0" r="r" b="b"/>
                <a:pathLst>
                  <a:path w="97" h="2785">
                    <a:moveTo>
                      <a:pt x="0" y="2784"/>
                    </a:moveTo>
                    <a:lnTo>
                      <a:pt x="0" y="0"/>
                    </a:lnTo>
                    <a:lnTo>
                      <a:pt x="96" y="0"/>
                    </a:lnTo>
                  </a:path>
                </a:pathLst>
              </a:custGeom>
              <a:noFill/>
              <a:ln w="12700" cap="rnd" cmpd="sng">
                <a:solidFill>
                  <a:srgbClr val="FFFFFF"/>
                </a:solidFill>
                <a:prstDash val="solid"/>
                <a:round/>
                <a:headEnd type="none" w="sm" len="sm"/>
                <a:tailEnd type="none" w="sm" len="sm"/>
              </a:ln>
              <a:effectLst/>
            </p:spPr>
            <p:txBody>
              <a:bodyPr/>
              <a:lstStyle/>
              <a:p>
                <a:endParaRPr lang="en-US" sz="1800" dirty="0"/>
              </a:p>
            </p:txBody>
          </p:sp>
        </p:grpSp>
      </p:grpSp>
      <p:sp>
        <p:nvSpPr>
          <p:cNvPr id="17426" name="Rectangle 18"/>
          <p:cNvSpPr>
            <a:spLocks noGrp="1" noChangeArrowheads="1"/>
          </p:cNvSpPr>
          <p:nvPr>
            <p:ph type="sldNum" sz="quarter" idx="4"/>
          </p:nvPr>
        </p:nvSpPr>
        <p:spPr bwMode="auto">
          <a:xfrm>
            <a:off x="6858000" y="6323013"/>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fld id="{32FCF0CE-13DC-488E-9D1E-7D75B1BCA9F6}" type="slidenum">
              <a:rPr lang="en-US" smtClean="0"/>
              <a:t>‹#›</a:t>
            </a:fld>
            <a:endParaRPr lang="en-US" dirty="0"/>
          </a:p>
        </p:txBody>
      </p:sp>
      <p:pic>
        <p:nvPicPr>
          <p:cNvPr id="17446" name="Picture 38" descr="M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166690" y="274638"/>
            <a:ext cx="1557337" cy="1255712"/>
          </a:xfrm>
          <a:prstGeom prst="rect">
            <a:avLst/>
          </a:prstGeom>
          <a:noFill/>
        </p:spPr>
      </p:pic>
      <p:sp>
        <p:nvSpPr>
          <p:cNvPr id="17447" name="Line 39"/>
          <p:cNvSpPr>
            <a:spLocks noChangeShapeType="1"/>
          </p:cNvSpPr>
          <p:nvPr/>
        </p:nvSpPr>
        <p:spPr bwMode="auto">
          <a:xfrm>
            <a:off x="533400" y="1450975"/>
            <a:ext cx="8180388" cy="0"/>
          </a:xfrm>
          <a:prstGeom prst="line">
            <a:avLst/>
          </a:prstGeom>
          <a:noFill/>
          <a:ln w="28575">
            <a:solidFill>
              <a:schemeClr val="tx1"/>
            </a:solidFill>
            <a:round/>
            <a:headEnd/>
            <a:tailEnd/>
          </a:ln>
          <a:effectLst/>
        </p:spPr>
        <p:txBody>
          <a:bodyPr/>
          <a:lstStyle/>
          <a:p>
            <a:endParaRPr lang="en-US" sz="1800" dirty="0"/>
          </a:p>
        </p:txBody>
      </p:sp>
      <p:sp>
        <p:nvSpPr>
          <p:cNvPr id="17448" name="Rectangle 40"/>
          <p:cNvSpPr>
            <a:spLocks noGrp="1" noChangeArrowheads="1"/>
          </p:cNvSpPr>
          <p:nvPr>
            <p:ph type="title"/>
          </p:nvPr>
        </p:nvSpPr>
        <p:spPr bwMode="auto">
          <a:xfrm>
            <a:off x="2244727" y="274638"/>
            <a:ext cx="6442075"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7449" name="Rectangle 41"/>
          <p:cNvSpPr>
            <a:spLocks noGrp="1" noChangeArrowheads="1"/>
          </p:cNvSpPr>
          <p:nvPr>
            <p:ph type="body" idx="1"/>
          </p:nvPr>
        </p:nvSpPr>
        <p:spPr bwMode="auto">
          <a:xfrm>
            <a:off x="687388" y="1600204"/>
            <a:ext cx="7999412" cy="47228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12391259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hf hdr="0" ftr="0" dt="0"/>
  <p:txStyles>
    <p:titleStyle>
      <a:lvl1pPr algn="l" rtl="0" eaLnBrk="1" fontAlgn="base" hangingPunct="1">
        <a:spcBef>
          <a:spcPct val="0"/>
        </a:spcBef>
        <a:spcAft>
          <a:spcPct val="0"/>
        </a:spcAft>
        <a:defRPr sz="3200" b="1">
          <a:solidFill>
            <a:schemeClr val="tx1"/>
          </a:solidFill>
          <a:latin typeface="+mj-lt"/>
          <a:ea typeface="+mj-ea"/>
          <a:cs typeface="+mj-cs"/>
        </a:defRPr>
      </a:lvl1pPr>
      <a:lvl2pPr algn="l" rtl="0" eaLnBrk="1" fontAlgn="base" hangingPunct="1">
        <a:spcBef>
          <a:spcPct val="0"/>
        </a:spcBef>
        <a:spcAft>
          <a:spcPct val="0"/>
        </a:spcAft>
        <a:defRPr sz="3200" b="1">
          <a:solidFill>
            <a:schemeClr val="tx1"/>
          </a:solidFill>
          <a:latin typeface="Arial" charset="0"/>
        </a:defRPr>
      </a:lvl2pPr>
      <a:lvl3pPr algn="l" rtl="0" eaLnBrk="1" fontAlgn="base" hangingPunct="1">
        <a:spcBef>
          <a:spcPct val="0"/>
        </a:spcBef>
        <a:spcAft>
          <a:spcPct val="0"/>
        </a:spcAft>
        <a:defRPr sz="3200" b="1">
          <a:solidFill>
            <a:schemeClr val="tx1"/>
          </a:solidFill>
          <a:latin typeface="Arial" charset="0"/>
        </a:defRPr>
      </a:lvl3pPr>
      <a:lvl4pPr algn="l" rtl="0" eaLnBrk="1" fontAlgn="base" hangingPunct="1">
        <a:spcBef>
          <a:spcPct val="0"/>
        </a:spcBef>
        <a:spcAft>
          <a:spcPct val="0"/>
        </a:spcAft>
        <a:defRPr sz="3200" b="1">
          <a:solidFill>
            <a:schemeClr val="tx1"/>
          </a:solidFill>
          <a:latin typeface="Arial" charset="0"/>
        </a:defRPr>
      </a:lvl4pPr>
      <a:lvl5pPr algn="l" rtl="0" eaLnBrk="1" fontAlgn="base" hangingPunct="1">
        <a:spcBef>
          <a:spcPct val="0"/>
        </a:spcBef>
        <a:spcAft>
          <a:spcPct val="0"/>
        </a:spcAft>
        <a:defRPr sz="3200" b="1">
          <a:solidFill>
            <a:schemeClr val="tx1"/>
          </a:solidFill>
          <a:latin typeface="Arial" charset="0"/>
        </a:defRPr>
      </a:lvl5pPr>
      <a:lvl6pPr marL="457189" algn="l" rtl="0" eaLnBrk="1" fontAlgn="base" hangingPunct="1">
        <a:spcBef>
          <a:spcPct val="0"/>
        </a:spcBef>
        <a:spcAft>
          <a:spcPct val="0"/>
        </a:spcAft>
        <a:defRPr sz="3200" b="1">
          <a:solidFill>
            <a:schemeClr val="tx1"/>
          </a:solidFill>
          <a:latin typeface="Arial" charset="0"/>
        </a:defRPr>
      </a:lvl6pPr>
      <a:lvl7pPr marL="914377" algn="l" rtl="0" eaLnBrk="1" fontAlgn="base" hangingPunct="1">
        <a:spcBef>
          <a:spcPct val="0"/>
        </a:spcBef>
        <a:spcAft>
          <a:spcPct val="0"/>
        </a:spcAft>
        <a:defRPr sz="3200" b="1">
          <a:solidFill>
            <a:schemeClr val="tx1"/>
          </a:solidFill>
          <a:latin typeface="Arial" charset="0"/>
        </a:defRPr>
      </a:lvl7pPr>
      <a:lvl8pPr marL="1371566" algn="l" rtl="0" eaLnBrk="1" fontAlgn="base" hangingPunct="1">
        <a:spcBef>
          <a:spcPct val="0"/>
        </a:spcBef>
        <a:spcAft>
          <a:spcPct val="0"/>
        </a:spcAft>
        <a:defRPr sz="3200" b="1">
          <a:solidFill>
            <a:schemeClr val="tx1"/>
          </a:solidFill>
          <a:latin typeface="Arial" charset="0"/>
        </a:defRPr>
      </a:lvl8pPr>
      <a:lvl9pPr marL="1828754" algn="l" rtl="0" eaLnBrk="1" fontAlgn="base" hangingPunct="1">
        <a:spcBef>
          <a:spcPct val="0"/>
        </a:spcBef>
        <a:spcAft>
          <a:spcPct val="0"/>
        </a:spcAft>
        <a:defRPr sz="3200" b="1">
          <a:solidFill>
            <a:schemeClr val="tx1"/>
          </a:solidFill>
          <a:latin typeface="Arial" charset="0"/>
        </a:defRPr>
      </a:lvl9pPr>
    </p:titleStyle>
    <p:bodyStyle>
      <a:lvl1pPr marL="231769" indent="-231769" algn="l" rtl="0" eaLnBrk="1" fontAlgn="base" hangingPunct="1">
        <a:spcBef>
          <a:spcPct val="20000"/>
        </a:spcBef>
        <a:spcAft>
          <a:spcPct val="0"/>
        </a:spcAft>
        <a:buClr>
          <a:schemeClr val="tx1"/>
        </a:buClr>
        <a:buSzPct val="75000"/>
        <a:buFont typeface="Monotype Sorts" pitchFamily="2" charset="2"/>
        <a:buChar char="l"/>
        <a:defRPr sz="2800">
          <a:solidFill>
            <a:schemeClr val="tx1"/>
          </a:solidFill>
          <a:latin typeface="+mn-lt"/>
          <a:ea typeface="+mn-ea"/>
          <a:cs typeface="+mn-cs"/>
        </a:defRPr>
      </a:lvl1pPr>
      <a:lvl2pPr marL="569899" indent="-222245" algn="l" rtl="0" eaLnBrk="1" fontAlgn="base" hangingPunct="1">
        <a:spcBef>
          <a:spcPct val="20000"/>
        </a:spcBef>
        <a:spcAft>
          <a:spcPct val="0"/>
        </a:spcAft>
        <a:buClr>
          <a:schemeClr val="tx1"/>
        </a:buClr>
        <a:buSzPct val="75000"/>
        <a:buFont typeface="Wingdings" pitchFamily="2" charset="2"/>
        <a:buChar char="Ø"/>
        <a:defRPr sz="2400">
          <a:solidFill>
            <a:schemeClr val="tx1"/>
          </a:solidFill>
          <a:latin typeface="+mn-lt"/>
        </a:defRPr>
      </a:lvl2pPr>
      <a:lvl3pPr marL="917552" indent="-231769" algn="l" rtl="0" eaLnBrk="1" fontAlgn="base" hangingPunct="1">
        <a:spcBef>
          <a:spcPct val="20000"/>
        </a:spcBef>
        <a:spcAft>
          <a:spcPct val="0"/>
        </a:spcAft>
        <a:buClr>
          <a:schemeClr val="tx1"/>
        </a:buClr>
        <a:buSzPct val="75000"/>
        <a:buFont typeface="Wingdings" pitchFamily="2" charset="2"/>
        <a:buChar char="Ø"/>
        <a:defRPr sz="2000">
          <a:solidFill>
            <a:schemeClr val="tx1"/>
          </a:solidFill>
          <a:latin typeface="+mn-lt"/>
        </a:defRPr>
      </a:lvl3pPr>
      <a:lvl4pPr marL="1255682" indent="-223833" algn="l" rtl="0" eaLnBrk="1" fontAlgn="base" hangingPunct="1">
        <a:spcBef>
          <a:spcPct val="20000"/>
        </a:spcBef>
        <a:spcAft>
          <a:spcPct val="0"/>
        </a:spcAft>
        <a:buClr>
          <a:schemeClr val="tx1"/>
        </a:buClr>
        <a:buSzPct val="75000"/>
        <a:buFont typeface="Wingdings" pitchFamily="2" charset="2"/>
        <a:buChar char="Ø"/>
        <a:defRPr sz="2000">
          <a:solidFill>
            <a:schemeClr val="tx1"/>
          </a:solidFill>
          <a:latin typeface="+mn-lt"/>
        </a:defRPr>
      </a:lvl4pPr>
      <a:lvl5pPr marL="1601748" indent="-230182" algn="l" rtl="0" eaLnBrk="1" fontAlgn="base" hangingPunct="1">
        <a:spcBef>
          <a:spcPct val="20000"/>
        </a:spcBef>
        <a:spcAft>
          <a:spcPct val="0"/>
        </a:spcAft>
        <a:buClr>
          <a:schemeClr val="tx1"/>
        </a:buClr>
        <a:buSzPct val="75000"/>
        <a:buFont typeface="Wingdings" pitchFamily="2" charset="2"/>
        <a:buChar char="Ø"/>
        <a:defRPr sz="2000">
          <a:solidFill>
            <a:schemeClr val="tx1"/>
          </a:solidFill>
          <a:latin typeface="+mn-lt"/>
        </a:defRPr>
      </a:lvl5pPr>
      <a:lvl6pPr marL="2058937" indent="-230182" algn="l" rtl="0" eaLnBrk="1" fontAlgn="base" hangingPunct="1">
        <a:spcBef>
          <a:spcPct val="20000"/>
        </a:spcBef>
        <a:spcAft>
          <a:spcPct val="0"/>
        </a:spcAft>
        <a:buClr>
          <a:schemeClr val="tx1"/>
        </a:buClr>
        <a:buSzPct val="75000"/>
        <a:buFont typeface="Wingdings" pitchFamily="2" charset="2"/>
        <a:buChar char="Ø"/>
        <a:defRPr sz="2000">
          <a:solidFill>
            <a:schemeClr val="tx1"/>
          </a:solidFill>
          <a:latin typeface="+mn-lt"/>
        </a:defRPr>
      </a:lvl6pPr>
      <a:lvl7pPr marL="2516125" indent="-230182" algn="l" rtl="0" eaLnBrk="1" fontAlgn="base" hangingPunct="1">
        <a:spcBef>
          <a:spcPct val="20000"/>
        </a:spcBef>
        <a:spcAft>
          <a:spcPct val="0"/>
        </a:spcAft>
        <a:buClr>
          <a:schemeClr val="tx1"/>
        </a:buClr>
        <a:buSzPct val="75000"/>
        <a:buFont typeface="Wingdings" pitchFamily="2" charset="2"/>
        <a:buChar char="Ø"/>
        <a:defRPr sz="2000">
          <a:solidFill>
            <a:schemeClr val="tx1"/>
          </a:solidFill>
          <a:latin typeface="+mn-lt"/>
        </a:defRPr>
      </a:lvl7pPr>
      <a:lvl8pPr marL="2973314" indent="-230182" algn="l" rtl="0" eaLnBrk="1" fontAlgn="base" hangingPunct="1">
        <a:spcBef>
          <a:spcPct val="20000"/>
        </a:spcBef>
        <a:spcAft>
          <a:spcPct val="0"/>
        </a:spcAft>
        <a:buClr>
          <a:schemeClr val="tx1"/>
        </a:buClr>
        <a:buSzPct val="75000"/>
        <a:buFont typeface="Wingdings" pitchFamily="2" charset="2"/>
        <a:buChar char="Ø"/>
        <a:defRPr sz="2000">
          <a:solidFill>
            <a:schemeClr val="tx1"/>
          </a:solidFill>
          <a:latin typeface="+mn-lt"/>
        </a:defRPr>
      </a:lvl8pPr>
      <a:lvl9pPr marL="3430502" indent="-230182" algn="l" rtl="0" eaLnBrk="1" fontAlgn="base" hangingPunct="1">
        <a:spcBef>
          <a:spcPct val="20000"/>
        </a:spcBef>
        <a:spcAft>
          <a:spcPct val="0"/>
        </a:spcAft>
        <a:buClr>
          <a:schemeClr val="tx1"/>
        </a:buClr>
        <a:buSzPct val="75000"/>
        <a:buFont typeface="Wingdings" pitchFamily="2" charset="2"/>
        <a:buChar char="Ø"/>
        <a:defRPr sz="20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838200" y="3041072"/>
            <a:ext cx="7772400" cy="1143000"/>
          </a:xfrm>
        </p:spPr>
        <p:txBody>
          <a:bodyPr/>
          <a:lstStyle/>
          <a:p>
            <a:pPr algn="ctr"/>
            <a:r>
              <a:rPr lang="en-US" dirty="0" smtClean="0"/>
              <a:t>eCommerce (EC) Solution</a:t>
            </a:r>
            <a:br>
              <a:rPr lang="en-US" dirty="0" smtClean="0"/>
            </a:br>
            <a:r>
              <a:rPr lang="en-US" sz="2400" dirty="0" smtClean="0"/>
              <a:t>for Medical-Surgical Prime Vendor Support</a:t>
            </a:r>
            <a:endParaRPr lang="en-US" dirty="0"/>
          </a:p>
        </p:txBody>
      </p:sp>
      <p:sp>
        <p:nvSpPr>
          <p:cNvPr id="3" name="Subtitle 2"/>
          <p:cNvSpPr>
            <a:spLocks noGrp="1"/>
          </p:cNvSpPr>
          <p:nvPr>
            <p:ph type="subTitle" sz="quarter" idx="1"/>
          </p:nvPr>
        </p:nvSpPr>
        <p:spPr>
          <a:xfrm>
            <a:off x="1129748" y="4953000"/>
            <a:ext cx="7189304" cy="838200"/>
          </a:xfrm>
        </p:spPr>
        <p:txBody>
          <a:bodyPr/>
          <a:lstStyle/>
          <a:p>
            <a:r>
              <a:rPr lang="en-US" dirty="0" smtClean="0"/>
              <a:t>OSDBU Market Research Deliverable</a:t>
            </a:r>
          </a:p>
          <a:p>
            <a:r>
              <a:rPr lang="en-US" sz="2000" dirty="0" smtClean="0"/>
              <a:t>Delivered July 2014</a:t>
            </a:r>
          </a:p>
        </p:txBody>
      </p:sp>
    </p:spTree>
    <p:extLst>
      <p:ext uri="{BB962C8B-B14F-4D97-AF65-F5344CB8AC3E}">
        <p14:creationId xmlns:p14="http://schemas.microsoft.com/office/powerpoint/2010/main" val="1379166557"/>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Industry Experience</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10</a:t>
            </a:fld>
            <a:endParaRPr lang="en-US" dirty="0"/>
          </a:p>
        </p:txBody>
      </p:sp>
      <p:sp>
        <p:nvSpPr>
          <p:cNvPr id="5" name="TextBox 4"/>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graphicFrame>
        <p:nvGraphicFramePr>
          <p:cNvPr id="9" name="Chart 8"/>
          <p:cNvGraphicFramePr>
            <a:graphicFrameLocks/>
          </p:cNvGraphicFramePr>
          <p:nvPr>
            <p:extLst>
              <p:ext uri="{D42A27DB-BD31-4B8C-83A1-F6EECF244321}">
                <p14:modId xmlns:p14="http://schemas.microsoft.com/office/powerpoint/2010/main" val="1042556521"/>
              </p:ext>
            </p:extLst>
          </p:nvPr>
        </p:nvGraphicFramePr>
        <p:xfrm>
          <a:off x="468936" y="1643347"/>
          <a:ext cx="8217866" cy="466468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15511577"/>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Federal Work and Experience</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11</a:t>
            </a:fld>
            <a:endParaRPr lang="en-US" dirty="0"/>
          </a:p>
        </p:txBody>
      </p:sp>
      <p:sp>
        <p:nvSpPr>
          <p:cNvPr id="11" name="TextBox 10"/>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617313725"/>
              </p:ext>
            </p:extLst>
          </p:nvPr>
        </p:nvGraphicFramePr>
        <p:xfrm>
          <a:off x="368735" y="1650045"/>
          <a:ext cx="8277545" cy="3210072"/>
        </p:xfrm>
        <a:graphic>
          <a:graphicData uri="http://schemas.openxmlformats.org/drawingml/2006/table">
            <a:tbl>
              <a:tblPr/>
              <a:tblGrid>
                <a:gridCol w="1278063"/>
                <a:gridCol w="999926"/>
                <a:gridCol w="999926"/>
                <a:gridCol w="999926"/>
                <a:gridCol w="999926"/>
                <a:gridCol w="999926"/>
                <a:gridCol w="999926"/>
                <a:gridCol w="999926"/>
              </a:tblGrid>
              <a:tr h="160101">
                <a:tc>
                  <a:txBody>
                    <a:bodyPr/>
                    <a:lstStyle/>
                    <a:p>
                      <a:pPr algn="l" fontAlgn="b"/>
                      <a:endParaRPr lang="en-US" sz="1600" b="0" i="0" u="none" strike="noStrike" dirty="0">
                        <a:solidFill>
                          <a:srgbClr val="000000"/>
                        </a:solidFill>
                        <a:effectLst/>
                        <a:latin typeface="Arial" panose="020B0604020202020204" pitchFamily="34" charset="0"/>
                      </a:endParaRPr>
                    </a:p>
                  </a:txBody>
                  <a:tcPr marL="8426" marR="8426" marT="8426" marB="0" anchor="b">
                    <a:lnL>
                      <a:noFill/>
                    </a:lnL>
                    <a:lnR w="6350" cap="flat" cmpd="sng" algn="ctr">
                      <a:solidFill>
                        <a:srgbClr val="000000"/>
                      </a:solidFill>
                      <a:prstDash val="solid"/>
                      <a:round/>
                      <a:headEnd type="none" w="med" len="med"/>
                      <a:tailEnd type="none" w="med" len="med"/>
                    </a:lnR>
                    <a:lnT>
                      <a:noFill/>
                    </a:lnT>
                    <a:lnB>
                      <a:noFill/>
                    </a:lnB>
                  </a:tcPr>
                </a:tc>
                <a:tc gridSpan="7">
                  <a:txBody>
                    <a:bodyPr/>
                    <a:lstStyle/>
                    <a:p>
                      <a:pPr algn="ctr" fontAlgn="ctr"/>
                      <a:r>
                        <a:rPr lang="en-US" sz="1600" b="1" i="0" u="none" strike="noStrike" dirty="0">
                          <a:solidFill>
                            <a:srgbClr val="000000"/>
                          </a:solidFill>
                          <a:effectLst/>
                          <a:latin typeface="Arial" panose="020B0604020202020204" pitchFamily="34" charset="0"/>
                        </a:rPr>
                        <a:t>Please estimate what percentage of your company's annual revenues are derived from contracts for Federal work in this area:</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0101">
                <a:tc>
                  <a:txBody>
                    <a:bodyPr/>
                    <a:lstStyle/>
                    <a:p>
                      <a:pPr algn="l" fontAlgn="b"/>
                      <a:endParaRPr lang="en-US" sz="1600" b="0" i="0" u="none" strike="noStrike" dirty="0">
                        <a:solidFill>
                          <a:srgbClr val="000000"/>
                        </a:solidFill>
                        <a:effectLst/>
                        <a:latin typeface="Arial" panose="020B0604020202020204" pitchFamily="34" charset="0"/>
                      </a:endParaRPr>
                    </a:p>
                  </a:txBody>
                  <a:tcPr marL="8426" marR="8426" marT="8426"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Arial" panose="020B0604020202020204" pitchFamily="34" charset="0"/>
                        </a:rPr>
                        <a:t>&lt; 5%</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5% - 10%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11% - 15%</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16% - 20%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21% - 25%</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26% - 30%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31% - 35%</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0101">
                <a:tc>
                  <a:txBody>
                    <a:bodyPr/>
                    <a:lstStyle/>
                    <a:p>
                      <a:pPr algn="l" fontAlgn="b"/>
                      <a:r>
                        <a:rPr lang="en-US" sz="1400" b="0" i="0" u="none" strike="noStrike" dirty="0">
                          <a:solidFill>
                            <a:srgbClr val="000000"/>
                          </a:solidFill>
                          <a:effectLst/>
                          <a:latin typeface="Arial" panose="020B0604020202020204" pitchFamily="34" charset="0"/>
                        </a:rPr>
                        <a:t>All Companies</a:t>
                      </a:r>
                    </a:p>
                  </a:txBody>
                  <a:tcPr marL="75837" marR="8426" marT="84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25</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3</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7</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1</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2</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0101">
                <a:tc>
                  <a:txBody>
                    <a:bodyPr/>
                    <a:lstStyle/>
                    <a:p>
                      <a:pPr algn="l" fontAlgn="b"/>
                      <a:r>
                        <a:rPr lang="en-US" sz="1400" b="0" i="0" u="none" strike="noStrike" dirty="0">
                          <a:solidFill>
                            <a:srgbClr val="000000"/>
                          </a:solidFill>
                          <a:effectLst/>
                          <a:latin typeface="Arial" panose="020B0604020202020204" pitchFamily="34" charset="0"/>
                        </a:rPr>
                        <a:t>% of Total (74)</a:t>
                      </a:r>
                    </a:p>
                  </a:txBody>
                  <a:tcPr marL="75837" marR="8426" marT="84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34%</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9%</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1%</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3%</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5%</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0101">
                <a:tc>
                  <a:txBody>
                    <a:bodyPr/>
                    <a:lstStyle/>
                    <a:p>
                      <a:pPr algn="l" fontAlgn="b"/>
                      <a:r>
                        <a:rPr lang="en-US" sz="1400" b="0" i="0" u="none" strike="noStrike" dirty="0">
                          <a:solidFill>
                            <a:srgbClr val="000000"/>
                          </a:solidFill>
                          <a:effectLst/>
                          <a:latin typeface="Arial" panose="020B0604020202020204" pitchFamily="34" charset="0"/>
                        </a:rPr>
                        <a:t> # of LBs </a:t>
                      </a:r>
                    </a:p>
                  </a:txBody>
                  <a:tcPr marL="75837" marR="8426" marT="84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2</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2</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1</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1</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0101">
                <a:tc>
                  <a:txBody>
                    <a:bodyPr/>
                    <a:lstStyle/>
                    <a:p>
                      <a:pPr algn="l" fontAlgn="b"/>
                      <a:r>
                        <a:rPr lang="en-US" sz="1400" b="0" i="0" u="none" strike="noStrike" dirty="0">
                          <a:solidFill>
                            <a:srgbClr val="000000"/>
                          </a:solidFill>
                          <a:effectLst/>
                          <a:latin typeface="Arial" panose="020B0604020202020204" pitchFamily="34" charset="0"/>
                        </a:rPr>
                        <a:t> # of SBs </a:t>
                      </a:r>
                    </a:p>
                  </a:txBody>
                  <a:tcPr marL="75837" marR="8426" marT="84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23</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3</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5</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1</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1</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3</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1786">
                <a:tc gridSpan="8">
                  <a:txBody>
                    <a:bodyPr/>
                    <a:lstStyle/>
                    <a:p>
                      <a:pPr algn="l" fontAlgn="b"/>
                      <a:endParaRPr lang="en-US" sz="1400" b="0" i="0" u="none" strike="noStrike" dirty="0">
                        <a:solidFill>
                          <a:srgbClr val="000000"/>
                        </a:solidFill>
                        <a:effectLst/>
                        <a:latin typeface="Arial" panose="020B0604020202020204" pitchFamily="34" charset="0"/>
                      </a:endParaRPr>
                    </a:p>
                  </a:txBody>
                  <a:tcPr marL="8426" marR="8426" marT="842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40000"/>
                        <a:lumOff val="60000"/>
                      </a:schemeClr>
                    </a:solidFill>
                  </a:tcPr>
                </a:tc>
                <a:tc hMerge="1">
                  <a:txBody>
                    <a:bodyPr/>
                    <a:lstStyle/>
                    <a:p>
                      <a:endParaRPr lang="en-US" dirty="0"/>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lang="en-US" dirty="0"/>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lang="en-US" dirty="0"/>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lang="en-US" dirty="0"/>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lang="en-US" dirty="0"/>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lang="en-US" dirty="0"/>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lang="en-US" dirty="0"/>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0">
                <a:tc>
                  <a:txBody>
                    <a:bodyPr/>
                    <a:lstStyle/>
                    <a:p>
                      <a:pPr algn="l" fontAlgn="b"/>
                      <a:endParaRPr lang="en-US" sz="1400" b="0" i="0" u="none" strike="noStrike" dirty="0">
                        <a:solidFill>
                          <a:srgbClr val="000000"/>
                        </a:solidFill>
                        <a:effectLst/>
                        <a:latin typeface="Arial" panose="020B0604020202020204" pitchFamily="34" charset="0"/>
                      </a:endParaRPr>
                    </a:p>
                  </a:txBody>
                  <a:tcPr marL="8426" marR="8426" marT="842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40000"/>
                        <a:lumOff val="60000"/>
                      </a:schemeClr>
                    </a:solidFill>
                  </a:tcPr>
                </a:tc>
                <a:tc>
                  <a:txBody>
                    <a:bodyPr/>
                    <a:lstStyle/>
                    <a:p>
                      <a:pPr algn="ctr" fontAlgn="ctr"/>
                      <a:r>
                        <a:rPr lang="en-US" sz="1200" b="1" i="0" u="none" strike="noStrike" dirty="0">
                          <a:solidFill>
                            <a:srgbClr val="000000"/>
                          </a:solidFill>
                          <a:effectLst/>
                          <a:latin typeface="Arial" panose="020B0604020202020204" pitchFamily="34" charset="0"/>
                        </a:rPr>
                        <a:t>36% - 40%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41% - 45%</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46% - 50%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51% - 60%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61% - 70%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71% - 80%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&gt; 80%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0101">
                <a:tc>
                  <a:txBody>
                    <a:bodyPr/>
                    <a:lstStyle/>
                    <a:p>
                      <a:pPr algn="l" fontAlgn="b"/>
                      <a:r>
                        <a:rPr lang="en-US" sz="1400" b="0" i="0" u="none" strike="noStrike" dirty="0">
                          <a:solidFill>
                            <a:srgbClr val="000000"/>
                          </a:solidFill>
                          <a:effectLst/>
                          <a:latin typeface="Arial" panose="020B0604020202020204" pitchFamily="34" charset="0"/>
                        </a:rPr>
                        <a:t>All Companies</a:t>
                      </a:r>
                    </a:p>
                  </a:txBody>
                  <a:tcPr marL="75837" marR="8426" marT="84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2</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5</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3</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3</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15</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0101">
                <a:tc>
                  <a:txBody>
                    <a:bodyPr/>
                    <a:lstStyle/>
                    <a:p>
                      <a:pPr algn="l" fontAlgn="b"/>
                      <a:r>
                        <a:rPr lang="en-US" sz="1400" b="0" i="0" u="none" strike="noStrike" dirty="0">
                          <a:solidFill>
                            <a:srgbClr val="000000"/>
                          </a:solidFill>
                          <a:effectLst/>
                          <a:latin typeface="Arial" panose="020B0604020202020204" pitchFamily="34" charset="0"/>
                        </a:rPr>
                        <a:t>% of Total (74)</a:t>
                      </a:r>
                    </a:p>
                  </a:txBody>
                  <a:tcPr marL="75837" marR="8426" marT="84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3%</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5%</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7%</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20%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0101">
                <a:tc>
                  <a:txBody>
                    <a:bodyPr/>
                    <a:lstStyle/>
                    <a:p>
                      <a:pPr algn="l" fontAlgn="b"/>
                      <a:r>
                        <a:rPr lang="en-US" sz="1400" b="0" i="0" u="none" strike="noStrike" dirty="0">
                          <a:solidFill>
                            <a:srgbClr val="000000"/>
                          </a:solidFill>
                          <a:effectLst/>
                          <a:latin typeface="Arial" panose="020B0604020202020204" pitchFamily="34" charset="0"/>
                        </a:rPr>
                        <a:t> # of LBs </a:t>
                      </a:r>
                    </a:p>
                  </a:txBody>
                  <a:tcPr marL="75837" marR="8426" marT="84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1</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0101">
                <a:tc>
                  <a:txBody>
                    <a:bodyPr/>
                    <a:lstStyle/>
                    <a:p>
                      <a:pPr algn="l" fontAlgn="b"/>
                      <a:r>
                        <a:rPr lang="en-US" sz="1400" b="0" i="0" u="none" strike="noStrike" dirty="0">
                          <a:solidFill>
                            <a:srgbClr val="000000"/>
                          </a:solidFill>
                          <a:effectLst/>
                          <a:latin typeface="Arial" panose="020B0604020202020204" pitchFamily="34" charset="0"/>
                        </a:rPr>
                        <a:t> # of SBs </a:t>
                      </a:r>
                    </a:p>
                  </a:txBody>
                  <a:tcPr marL="75837" marR="8426" marT="842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2</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3</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3</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15</a:t>
                      </a:r>
                    </a:p>
                  </a:txBody>
                  <a:tcPr marL="8426" marR="8426" marT="84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4153180549"/>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Other Experience Factors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12</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303265224"/>
              </p:ext>
            </p:extLst>
          </p:nvPr>
        </p:nvGraphicFramePr>
        <p:xfrm>
          <a:off x="362166" y="1533843"/>
          <a:ext cx="8400833" cy="4362450"/>
        </p:xfrm>
        <a:graphic>
          <a:graphicData uri="http://schemas.openxmlformats.org/drawingml/2006/table">
            <a:tbl>
              <a:tblPr/>
              <a:tblGrid>
                <a:gridCol w="1437644"/>
                <a:gridCol w="2321063"/>
                <a:gridCol w="2321063"/>
                <a:gridCol w="2321063"/>
              </a:tblGrid>
              <a:tr h="877487">
                <a:tc>
                  <a:txBody>
                    <a:bodyPr/>
                    <a:lstStyle/>
                    <a:p>
                      <a:pPr algn="l" fontAlgn="b"/>
                      <a:endParaRPr lang="en-US" sz="1400" b="0" i="0" u="none" strike="noStrike" dirty="0">
                        <a:solidFill>
                          <a:srgbClr val="000000"/>
                        </a:solidFill>
                        <a:effectLst/>
                        <a:latin typeface="Arial" panose="020B060402020202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Arial" panose="020B0604020202020204" pitchFamily="34" charset="0"/>
                        </a:rPr>
                        <a:t>Is your company willing to commit to signed confidentiality agreements?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400" b="1" i="0" u="none" strike="noStrike" dirty="0">
                          <a:solidFill>
                            <a:srgbClr val="000000"/>
                          </a:solidFill>
                          <a:effectLst/>
                          <a:latin typeface="Arial" panose="020B0604020202020204" pitchFamily="34" charset="0"/>
                        </a:rPr>
                        <a:t>Experience in developing and testing applications to be Section 508 compliant?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400" b="1" i="0" u="none" strike="noStrike" dirty="0">
                          <a:solidFill>
                            <a:srgbClr val="000000"/>
                          </a:solidFill>
                          <a:effectLst/>
                          <a:latin typeface="Arial" panose="020B0604020202020204" pitchFamily="34" charset="0"/>
                        </a:rPr>
                        <a:t>Experienced with VA Handbook 6500, NIST Special Publication (SP) 800-53 Revision 3, NIST SPs, including SP 800 27,  compatibility FDCC?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r>
              <a:tr h="130122">
                <a:tc>
                  <a:txBody>
                    <a:bodyPr/>
                    <a:lstStyle/>
                    <a:p>
                      <a:pPr algn="l" fontAlgn="b"/>
                      <a:r>
                        <a:rPr lang="en-US" sz="1400" b="0" i="0" u="none" strike="noStrike" dirty="0">
                          <a:solidFill>
                            <a:srgbClr val="000000"/>
                          </a:solidFill>
                          <a:effectLst/>
                          <a:latin typeface="Arial" panose="020B0604020202020204" pitchFamily="34" charset="0"/>
                        </a:rPr>
                        <a:t>All Companies</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0122">
                <a:tc>
                  <a:txBody>
                    <a:bodyPr/>
                    <a:lstStyle/>
                    <a:p>
                      <a:pPr algn="l" fontAlgn="b"/>
                      <a:r>
                        <a:rPr lang="en-US" sz="1400" b="0" i="0" u="none" strike="noStrike" dirty="0">
                          <a:solidFill>
                            <a:srgbClr val="000000"/>
                          </a:solidFill>
                          <a:effectLst/>
                          <a:latin typeface="Arial" panose="020B0604020202020204" pitchFamily="34" charset="0"/>
                        </a:rPr>
                        <a:t>% of Total (74)</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86%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0122">
                <a:tc>
                  <a:txBody>
                    <a:bodyPr/>
                    <a:lstStyle/>
                    <a:p>
                      <a:pPr algn="l" fontAlgn="b"/>
                      <a:r>
                        <a:rPr lang="en-US" sz="1400" b="0" i="0" u="none" strike="noStrike" dirty="0">
                          <a:solidFill>
                            <a:srgbClr val="000000"/>
                          </a:solidFill>
                          <a:effectLst/>
                          <a:latin typeface="Arial" panose="020B0604020202020204" pitchFamily="34" charset="0"/>
                        </a:rPr>
                        <a:t> # of LBs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0122">
                <a:tc>
                  <a:txBody>
                    <a:bodyPr/>
                    <a:lstStyle/>
                    <a:p>
                      <a:pPr algn="l" fontAlgn="b"/>
                      <a:r>
                        <a:rPr lang="en-US" sz="1400" b="0" i="0" u="none" strike="noStrike" dirty="0">
                          <a:solidFill>
                            <a:srgbClr val="000000"/>
                          </a:solidFill>
                          <a:effectLst/>
                          <a:latin typeface="Arial" panose="020B0604020202020204" pitchFamily="34" charset="0"/>
                        </a:rPr>
                        <a:t> # of SBs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877487">
                <a:tc>
                  <a:txBody>
                    <a:bodyPr/>
                    <a:lstStyle/>
                    <a:p>
                      <a:pPr algn="l" fontAlgn="b"/>
                      <a:r>
                        <a:rPr lang="en-US" sz="1400" b="0" i="0" u="none" strike="noStrike" dirty="0">
                          <a:solidFill>
                            <a:srgbClr val="000000"/>
                          </a:solidFill>
                          <a:effectLst/>
                          <a:latin typeface="Arial" panose="020B0604020202020204" pitchFamily="34" charset="0"/>
                        </a:rPr>
                        <a:t> </a:t>
                      </a:r>
                    </a:p>
                  </a:txBody>
                  <a:tcPr marL="857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1" i="0" u="none" strike="noStrike" dirty="0">
                          <a:solidFill>
                            <a:srgbClr val="000000"/>
                          </a:solidFill>
                          <a:effectLst/>
                          <a:latin typeface="Arial" panose="020B0604020202020204" pitchFamily="34" charset="0"/>
                        </a:rPr>
                        <a:t>Does your company have experience with applicable Federal and VA IT security and privacy policies, standards, regulations and statutes?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400" b="1" i="0" u="none" strike="noStrike" dirty="0">
                          <a:solidFill>
                            <a:srgbClr val="000000"/>
                          </a:solidFill>
                          <a:effectLst/>
                          <a:latin typeface="Arial" panose="020B0604020202020204" pitchFamily="34" charset="0"/>
                        </a:rPr>
                        <a:t>Experienced in developing flexible best of breed e-commerce solutions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400" b="1" i="0" u="none" strike="noStrike" dirty="0">
                          <a:solidFill>
                            <a:srgbClr val="000000"/>
                          </a:solidFill>
                          <a:effectLst/>
                          <a:latin typeface="Arial" panose="020B0604020202020204" pitchFamily="34" charset="0"/>
                        </a:rPr>
                        <a:t>Is your company experienced in developing and deploying turn-key e-commerce software solutions?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r>
              <a:tr h="130122">
                <a:tc>
                  <a:txBody>
                    <a:bodyPr/>
                    <a:lstStyle/>
                    <a:p>
                      <a:pPr algn="l" fontAlgn="b"/>
                      <a:r>
                        <a:rPr lang="en-US" sz="1400" b="0" i="0" u="none" strike="noStrike" dirty="0">
                          <a:solidFill>
                            <a:srgbClr val="000000"/>
                          </a:solidFill>
                          <a:effectLst/>
                          <a:latin typeface="Arial" panose="020B0604020202020204" pitchFamily="34" charset="0"/>
                        </a:rPr>
                        <a:t>All Companies</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0122">
                <a:tc>
                  <a:txBody>
                    <a:bodyPr/>
                    <a:lstStyle/>
                    <a:p>
                      <a:pPr algn="l" fontAlgn="b"/>
                      <a:r>
                        <a:rPr lang="en-US" sz="1400" b="0" i="0" u="none" strike="noStrike" dirty="0">
                          <a:solidFill>
                            <a:srgbClr val="000000"/>
                          </a:solidFill>
                          <a:effectLst/>
                          <a:latin typeface="Arial" panose="020B0604020202020204" pitchFamily="34" charset="0"/>
                        </a:rPr>
                        <a:t>% of Total (74)</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0122">
                <a:tc>
                  <a:txBody>
                    <a:bodyPr/>
                    <a:lstStyle/>
                    <a:p>
                      <a:pPr algn="l" fontAlgn="b"/>
                      <a:r>
                        <a:rPr lang="en-US" sz="1400" b="0" i="0" u="none" strike="noStrike" dirty="0">
                          <a:solidFill>
                            <a:srgbClr val="000000"/>
                          </a:solidFill>
                          <a:effectLst/>
                          <a:latin typeface="Arial" panose="020B0604020202020204" pitchFamily="34" charset="0"/>
                        </a:rPr>
                        <a:t> # of LBs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0122">
                <a:tc>
                  <a:txBody>
                    <a:bodyPr/>
                    <a:lstStyle/>
                    <a:p>
                      <a:pPr algn="l" fontAlgn="b"/>
                      <a:r>
                        <a:rPr lang="en-US" sz="1400" b="0" i="0" u="none" strike="noStrike" dirty="0">
                          <a:solidFill>
                            <a:srgbClr val="000000"/>
                          </a:solidFill>
                          <a:effectLst/>
                          <a:latin typeface="Arial" panose="020B0604020202020204" pitchFamily="34" charset="0"/>
                        </a:rPr>
                        <a:t> # of SBs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Arial" panose="020B0604020202020204" pitchFamily="34" charset="0"/>
                        </a:rPr>
                        <a:t>55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493607201"/>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a:t>Other Experience Factors</a:t>
            </a:r>
          </a:p>
        </p:txBody>
      </p:sp>
      <p:sp>
        <p:nvSpPr>
          <p:cNvPr id="4" name="Slide Number Placeholder 3"/>
          <p:cNvSpPr>
            <a:spLocks noGrp="1"/>
          </p:cNvSpPr>
          <p:nvPr>
            <p:ph type="sldNum" sz="quarter" idx="10"/>
          </p:nvPr>
        </p:nvSpPr>
        <p:spPr/>
        <p:txBody>
          <a:bodyPr/>
          <a:lstStyle/>
          <a:p>
            <a:fld id="{32FCF0CE-13DC-488E-9D1E-7D75B1BCA9F6}" type="slidenum">
              <a:rPr lang="en-US" smtClean="0"/>
              <a:t>13</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986861904"/>
              </p:ext>
            </p:extLst>
          </p:nvPr>
        </p:nvGraphicFramePr>
        <p:xfrm>
          <a:off x="392762" y="1678118"/>
          <a:ext cx="8370240" cy="4179570"/>
        </p:xfrm>
        <a:graphic>
          <a:graphicData uri="http://schemas.openxmlformats.org/drawingml/2006/table">
            <a:tbl>
              <a:tblPr/>
              <a:tblGrid>
                <a:gridCol w="1300320"/>
                <a:gridCol w="1767480"/>
                <a:gridCol w="1767480"/>
                <a:gridCol w="1767480"/>
                <a:gridCol w="1767480"/>
              </a:tblGrid>
              <a:tr h="815793">
                <a:tc>
                  <a:txBody>
                    <a:bodyPr/>
                    <a:lstStyle/>
                    <a:p>
                      <a:pPr algn="l" fontAlgn="b"/>
                      <a:endParaRPr lang="en-US" sz="1400" b="0" i="0" u="none" strike="noStrike" dirty="0">
                        <a:solidFill>
                          <a:srgbClr val="000000"/>
                        </a:solidFill>
                        <a:effectLst/>
                        <a:latin typeface="+mn-lt"/>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mn-lt"/>
                        </a:rPr>
                        <a:t>Has your company developed web-applications for price comparisons?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200" b="1" i="0" u="none" strike="noStrike" dirty="0">
                          <a:solidFill>
                            <a:srgbClr val="000000"/>
                          </a:solidFill>
                          <a:effectLst/>
                          <a:latin typeface="+mn-lt"/>
                        </a:rPr>
                        <a:t>Capable of hosting an e-commerce solution in a secure cloud environment?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200" b="1" i="0" u="none" strike="noStrike" dirty="0">
                          <a:solidFill>
                            <a:srgbClr val="000000"/>
                          </a:solidFill>
                          <a:effectLst/>
                          <a:latin typeface="+mn-lt"/>
                        </a:rPr>
                        <a:t>Ability to develop a software system that has robust project management/workflow capabilities for commodity profiling?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l" fontAlgn="b"/>
                      <a:endParaRPr lang="en-US" sz="1200" b="0" i="0" u="none" strike="noStrike" dirty="0">
                        <a:solidFill>
                          <a:srgbClr val="000000"/>
                        </a:solidFill>
                        <a:effectLst/>
                        <a:latin typeface="+mn-lt"/>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r>
              <a:tr h="141816">
                <a:tc>
                  <a:txBody>
                    <a:bodyPr/>
                    <a:lstStyle/>
                    <a:p>
                      <a:pPr algn="l" fontAlgn="b"/>
                      <a:r>
                        <a:rPr lang="en-US" sz="1400" b="0" i="0" u="none" strike="noStrike" dirty="0">
                          <a:solidFill>
                            <a:srgbClr val="000000"/>
                          </a:solidFill>
                          <a:effectLst/>
                          <a:latin typeface="+mn-lt"/>
                        </a:rPr>
                        <a:t>All Companies</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1200" b="0" i="0" u="none" strike="noStrike" dirty="0">
                        <a:solidFill>
                          <a:srgbClr val="000000"/>
                        </a:solidFill>
                        <a:effectLst/>
                        <a:latin typeface="+mn-lt"/>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r>
              <a:tr h="141816">
                <a:tc>
                  <a:txBody>
                    <a:bodyPr/>
                    <a:lstStyle/>
                    <a:p>
                      <a:pPr algn="l" fontAlgn="b"/>
                      <a:r>
                        <a:rPr lang="en-US" sz="1400" b="0" i="0" u="none" strike="noStrike" dirty="0">
                          <a:solidFill>
                            <a:srgbClr val="000000"/>
                          </a:solidFill>
                          <a:effectLst/>
                          <a:latin typeface="+mn-lt"/>
                        </a:rPr>
                        <a:t>% of Total (74)</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1200" b="0" i="0" u="none" strike="noStrike" dirty="0">
                        <a:solidFill>
                          <a:srgbClr val="000000"/>
                        </a:solidFill>
                        <a:effectLst/>
                        <a:latin typeface="+mn-lt"/>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r>
              <a:tr h="141816">
                <a:tc>
                  <a:txBody>
                    <a:bodyPr/>
                    <a:lstStyle/>
                    <a:p>
                      <a:pPr algn="l" fontAlgn="b"/>
                      <a:r>
                        <a:rPr lang="en-US" sz="1400" b="0" i="0" u="none" strike="noStrike" dirty="0">
                          <a:solidFill>
                            <a:srgbClr val="000000"/>
                          </a:solidFill>
                          <a:effectLst/>
                          <a:latin typeface="+mn-lt"/>
                        </a:rPr>
                        <a:t> # of LBs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1200" b="0" i="0" u="none" strike="noStrike" dirty="0">
                        <a:solidFill>
                          <a:srgbClr val="000000"/>
                        </a:solidFill>
                        <a:effectLst/>
                        <a:latin typeface="+mn-lt"/>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r>
              <a:tr h="141816">
                <a:tc>
                  <a:txBody>
                    <a:bodyPr/>
                    <a:lstStyle/>
                    <a:p>
                      <a:pPr algn="l" fontAlgn="b"/>
                      <a:r>
                        <a:rPr lang="en-US" sz="1400" b="0" i="0" u="none" strike="noStrike" dirty="0">
                          <a:solidFill>
                            <a:srgbClr val="000000"/>
                          </a:solidFill>
                          <a:effectLst/>
                          <a:latin typeface="+mn-lt"/>
                        </a:rPr>
                        <a:t> # of SBs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1200" b="0" i="0" u="none" strike="noStrike" dirty="0">
                        <a:solidFill>
                          <a:srgbClr val="000000"/>
                        </a:solidFill>
                        <a:effectLst/>
                        <a:latin typeface="+mn-lt"/>
                      </a:endParaRP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r>
              <a:tr h="1085383">
                <a:tc>
                  <a:txBody>
                    <a:bodyPr/>
                    <a:lstStyle/>
                    <a:p>
                      <a:pPr algn="l" fontAlgn="b"/>
                      <a:endParaRPr lang="en-US" sz="1400" b="0" i="0" u="none" strike="noStrike" dirty="0">
                        <a:solidFill>
                          <a:srgbClr val="000000"/>
                        </a:solidFill>
                        <a:effectLst/>
                        <a:latin typeface="+mn-lt"/>
                      </a:endParaRP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mn-lt"/>
                        </a:rPr>
                        <a:t>Could your company develop a user web-based user interface to facilitate the creation of these reports based on user-defined parameters?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200" b="1" i="0" u="none" strike="noStrike" dirty="0">
                          <a:solidFill>
                            <a:srgbClr val="000000"/>
                          </a:solidFill>
                          <a:effectLst/>
                          <a:latin typeface="+mn-lt"/>
                        </a:rPr>
                        <a:t>Able to program the consolidation of multiple requisition lines into a single purchase order and auto email to suppliers?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200" b="1" i="0" u="none" strike="noStrike" dirty="0">
                          <a:solidFill>
                            <a:srgbClr val="000000"/>
                          </a:solidFill>
                          <a:effectLst/>
                          <a:latin typeface="+mn-lt"/>
                        </a:rPr>
                        <a:t>Sufficient staffing to work with customers in the development of a training manual for the software solution?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200" b="1" i="0" u="none" strike="noStrike" dirty="0">
                          <a:solidFill>
                            <a:srgbClr val="000000"/>
                          </a:solidFill>
                          <a:effectLst/>
                          <a:latin typeface="+mn-lt"/>
                        </a:rPr>
                        <a:t>Is your company capable of providing trained staff for scheduled training sessions for system users?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r>
              <a:tr h="141816">
                <a:tc>
                  <a:txBody>
                    <a:bodyPr/>
                    <a:lstStyle/>
                    <a:p>
                      <a:pPr algn="l" fontAlgn="b"/>
                      <a:r>
                        <a:rPr lang="en-US" sz="1400" b="0" i="0" u="none" strike="noStrike" dirty="0">
                          <a:solidFill>
                            <a:srgbClr val="000000"/>
                          </a:solidFill>
                          <a:effectLst/>
                          <a:latin typeface="+mn-lt"/>
                        </a:rPr>
                        <a:t>All Companies</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1816">
                <a:tc>
                  <a:txBody>
                    <a:bodyPr/>
                    <a:lstStyle/>
                    <a:p>
                      <a:pPr algn="l" fontAlgn="b"/>
                      <a:r>
                        <a:rPr lang="en-US" sz="1400" b="0" i="0" u="none" strike="noStrike" dirty="0">
                          <a:solidFill>
                            <a:srgbClr val="000000"/>
                          </a:solidFill>
                          <a:effectLst/>
                          <a:latin typeface="+mn-lt"/>
                        </a:rPr>
                        <a:t>% of Total (74)</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smtClean="0">
                          <a:solidFill>
                            <a:srgbClr val="000000"/>
                          </a:solidFill>
                          <a:effectLst/>
                          <a:latin typeface="+mn-lt"/>
                        </a:rPr>
                        <a:t>100%</a:t>
                      </a:r>
                      <a:endParaRPr lang="en-US" sz="14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smtClean="0">
                          <a:solidFill>
                            <a:srgbClr val="000000"/>
                          </a:solidFill>
                          <a:effectLst/>
                          <a:latin typeface="+mn-lt"/>
                        </a:rPr>
                        <a:t>100%</a:t>
                      </a:r>
                      <a:endParaRPr lang="en-US" sz="14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5596">
                <a:tc>
                  <a:txBody>
                    <a:bodyPr/>
                    <a:lstStyle/>
                    <a:p>
                      <a:pPr algn="l" fontAlgn="b"/>
                      <a:r>
                        <a:rPr lang="en-US" sz="1400" b="0" i="0" u="none" strike="noStrike" dirty="0">
                          <a:solidFill>
                            <a:srgbClr val="000000"/>
                          </a:solidFill>
                          <a:effectLst/>
                          <a:latin typeface="+mn-lt"/>
                        </a:rPr>
                        <a:t> # of LBs </a:t>
                      </a: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smtClean="0">
                          <a:solidFill>
                            <a:srgbClr val="000000"/>
                          </a:solidFill>
                          <a:effectLst/>
                          <a:latin typeface="+mn-lt"/>
                        </a:rPr>
                        <a:t>6 </a:t>
                      </a:r>
                      <a:endParaRPr lang="en-US" sz="14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5596">
                <a:tc>
                  <a:txBody>
                    <a:bodyPr/>
                    <a:lstStyle/>
                    <a:p>
                      <a:pPr algn="l" fontAlgn="b"/>
                      <a:r>
                        <a:rPr lang="en-US" sz="1400" b="0" i="0" u="none" strike="noStrike" dirty="0">
                          <a:solidFill>
                            <a:srgbClr val="000000"/>
                          </a:solidFill>
                          <a:effectLst/>
                          <a:latin typeface="+mn-lt"/>
                        </a:rPr>
                        <a:t> # of SBs </a:t>
                      </a: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smtClean="0">
                          <a:solidFill>
                            <a:srgbClr val="000000"/>
                          </a:solidFill>
                          <a:effectLst/>
                          <a:latin typeface="+mn-lt"/>
                        </a:rPr>
                        <a:t>62 </a:t>
                      </a:r>
                      <a:endParaRPr lang="en-US" sz="14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018400201"/>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Characteristic Implementation for Web-Based Solution</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14</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459316669"/>
              </p:ext>
            </p:extLst>
          </p:nvPr>
        </p:nvGraphicFramePr>
        <p:xfrm>
          <a:off x="286056" y="1594323"/>
          <a:ext cx="8476944" cy="4763004"/>
        </p:xfrm>
        <a:graphic>
          <a:graphicData uri="http://schemas.openxmlformats.org/drawingml/2006/table">
            <a:tbl>
              <a:tblPr/>
              <a:tblGrid>
                <a:gridCol w="1412824"/>
                <a:gridCol w="1412824"/>
                <a:gridCol w="1412824"/>
                <a:gridCol w="1412824"/>
                <a:gridCol w="1412824"/>
                <a:gridCol w="1412824"/>
              </a:tblGrid>
              <a:tr h="153835">
                <a:tc gridSpan="6">
                  <a:txBody>
                    <a:bodyPr/>
                    <a:lstStyle/>
                    <a:p>
                      <a:pPr algn="ctr" fontAlgn="ctr"/>
                      <a:r>
                        <a:rPr lang="en-US" sz="1100" b="1" i="0" u="none" strike="noStrike" dirty="0">
                          <a:solidFill>
                            <a:srgbClr val="000000"/>
                          </a:solidFill>
                          <a:effectLst/>
                          <a:latin typeface="+mn-lt"/>
                        </a:rPr>
                        <a:t>Identify those characteristics that your company could utilize for a requisition system built with a web portal interface:</a:t>
                      </a:r>
                    </a:p>
                  </a:txBody>
                  <a:tcPr marL="7692" marR="7692" marT="769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92257">
                <a:tc>
                  <a:txBody>
                    <a:bodyPr/>
                    <a:lstStyle/>
                    <a:p>
                      <a:pPr algn="ctr" fontAlgn="ctr"/>
                      <a:r>
                        <a:rPr lang="en-US" sz="1100" b="1" i="0" u="none" strike="noStrike" dirty="0">
                          <a:solidFill>
                            <a:srgbClr val="000000"/>
                          </a:solidFill>
                          <a:effectLst/>
                          <a:latin typeface="+mn-lt"/>
                        </a:rPr>
                        <a:t>Set/ enforce user access/ permissions to create requisitions</a:t>
                      </a:r>
                    </a:p>
                  </a:txBody>
                  <a:tcPr marL="7692" marR="7692" marT="769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User-friendly requisition form interface (web-enabled, ease of creation)</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User interface for creating, changing, and displaying requisitions</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Search master by commodity hierarchy down to the product/SKU level</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Dynamic search capability for specific supplier searches (e.g. sort, filter, group, wildcards, key word searches)</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Automate capture of contracted pricing data elements (e.g., pre-negotiated pricing, terms &amp; conditions from CMS) per requisitioned product/service and ability to edit pricing</a:t>
                      </a:r>
                    </a:p>
                  </a:txBody>
                  <a:tcPr marL="7692" marR="7692" marT="769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53835">
                <a:tc>
                  <a:txBody>
                    <a:bodyPr/>
                    <a:lstStyle/>
                    <a:p>
                      <a:pPr algn="ctr" fontAlgn="ctr"/>
                      <a:r>
                        <a:rPr lang="en-US" sz="1400" b="1" i="0" u="none" strike="noStrike" dirty="0">
                          <a:solidFill>
                            <a:srgbClr val="000000"/>
                          </a:solidFill>
                          <a:effectLst/>
                          <a:latin typeface="+mn-lt"/>
                        </a:rPr>
                        <a:t>68</a:t>
                      </a:r>
                    </a:p>
                  </a:txBody>
                  <a:tcPr marL="7692" marR="7692" marT="769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70</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69</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65</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68</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64</a:t>
                      </a:r>
                    </a:p>
                  </a:txBody>
                  <a:tcPr marL="7692" marR="7692" marT="769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1527">
                <a:tc>
                  <a:txBody>
                    <a:bodyPr/>
                    <a:lstStyle/>
                    <a:p>
                      <a:pPr algn="ctr" fontAlgn="ctr"/>
                      <a:r>
                        <a:rPr lang="en-US" sz="1400" b="1" i="0" u="none" strike="noStrike" dirty="0">
                          <a:solidFill>
                            <a:srgbClr val="000000"/>
                          </a:solidFill>
                          <a:effectLst/>
                          <a:latin typeface="+mn-lt"/>
                        </a:rPr>
                        <a:t>92%</a:t>
                      </a:r>
                    </a:p>
                  </a:txBody>
                  <a:tcPr marL="7692" marR="7692" marT="769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95%</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93%</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88%</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92%</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86%</a:t>
                      </a:r>
                    </a:p>
                  </a:txBody>
                  <a:tcPr marL="7692" marR="7692" marT="769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807633">
                <a:tc>
                  <a:txBody>
                    <a:bodyPr/>
                    <a:lstStyle/>
                    <a:p>
                      <a:pPr algn="ctr" fontAlgn="ctr"/>
                      <a:r>
                        <a:rPr lang="en-US" sz="1100" b="1" i="0" u="none" strike="noStrike" dirty="0">
                          <a:solidFill>
                            <a:srgbClr val="000000"/>
                          </a:solidFill>
                          <a:effectLst/>
                          <a:latin typeface="+mn-lt"/>
                        </a:rPr>
                        <a:t>Real-time inventory management from Point-of-Use systems</a:t>
                      </a:r>
                    </a:p>
                  </a:txBody>
                  <a:tcPr marL="7692" marR="7692" marT="769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Specify fulfillment requirements by line item (e.g., need-by date/reason for need-by date, deliver to location, shipment mode/freight)</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Automatic capture of key supplier data elements from vendor master (e.g., supplier contact, risk tier level, legal/regulatory, industry information, diversity, customer info) per requisition (for purchase order, reporting)</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Automatic capture of key operational information (e.g., requestor/approver, business segment, unit, functional area) per requisition (for reporting, account determination)</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Automatic sorting of item pricing contract pricing from lowest to highest based on current contract data</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Flag requisitions for expediting by commodity</a:t>
                      </a:r>
                    </a:p>
                  </a:txBody>
                  <a:tcPr marL="7692" marR="7692" marT="769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53835">
                <a:tc>
                  <a:txBody>
                    <a:bodyPr/>
                    <a:lstStyle/>
                    <a:p>
                      <a:pPr algn="ctr" fontAlgn="ctr"/>
                      <a:r>
                        <a:rPr lang="en-US" sz="1400" b="1" i="0" u="none" strike="noStrike" dirty="0">
                          <a:solidFill>
                            <a:srgbClr val="000000"/>
                          </a:solidFill>
                          <a:effectLst/>
                          <a:latin typeface="+mn-lt"/>
                        </a:rPr>
                        <a:t>62</a:t>
                      </a:r>
                    </a:p>
                  </a:txBody>
                  <a:tcPr marL="7692" marR="7692" marT="769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60</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63</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64</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61</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59</a:t>
                      </a:r>
                    </a:p>
                  </a:txBody>
                  <a:tcPr marL="7692" marR="7692" marT="769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1527">
                <a:tc>
                  <a:txBody>
                    <a:bodyPr/>
                    <a:lstStyle/>
                    <a:p>
                      <a:pPr algn="ctr" fontAlgn="ctr"/>
                      <a:r>
                        <a:rPr lang="en-US" sz="1400" b="1" i="0" u="none" strike="noStrike" dirty="0">
                          <a:solidFill>
                            <a:srgbClr val="000000"/>
                          </a:solidFill>
                          <a:effectLst/>
                          <a:latin typeface="+mn-lt"/>
                        </a:rPr>
                        <a:t>84%</a:t>
                      </a:r>
                    </a:p>
                  </a:txBody>
                  <a:tcPr marL="7692" marR="7692" marT="769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81%</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85%</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86%</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82%</a:t>
                      </a:r>
                    </a:p>
                  </a:txBody>
                  <a:tcPr marL="7692" marR="7692" marT="7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80%</a:t>
                      </a:r>
                    </a:p>
                  </a:txBody>
                  <a:tcPr marL="7692" marR="7692" marT="769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5" name="TextBox 4"/>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spTree>
    <p:extLst>
      <p:ext uri="{BB962C8B-B14F-4D97-AF65-F5344CB8AC3E}">
        <p14:creationId xmlns:p14="http://schemas.microsoft.com/office/powerpoint/2010/main" val="931162313"/>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Number of Users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15</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288870621"/>
              </p:ext>
            </p:extLst>
          </p:nvPr>
        </p:nvGraphicFramePr>
        <p:xfrm>
          <a:off x="735778" y="1665550"/>
          <a:ext cx="8027217" cy="4642485"/>
        </p:xfrm>
        <a:graphic>
          <a:graphicData uri="http://schemas.openxmlformats.org/drawingml/2006/table">
            <a:tbl>
              <a:tblPr/>
              <a:tblGrid>
                <a:gridCol w="729747"/>
                <a:gridCol w="729747"/>
                <a:gridCol w="729747"/>
                <a:gridCol w="729747"/>
                <a:gridCol w="729747"/>
                <a:gridCol w="729747"/>
                <a:gridCol w="729747"/>
                <a:gridCol w="729747"/>
                <a:gridCol w="729747"/>
                <a:gridCol w="729747"/>
                <a:gridCol w="729747"/>
              </a:tblGrid>
              <a:tr h="211340">
                <a:tc gridSpan="11">
                  <a:txBody>
                    <a:bodyPr/>
                    <a:lstStyle/>
                    <a:p>
                      <a:pPr algn="ctr" fontAlgn="ctr"/>
                      <a:r>
                        <a:rPr lang="en-US" sz="1400" b="1" i="0" u="none" strike="noStrike" dirty="0">
                          <a:solidFill>
                            <a:srgbClr val="000000"/>
                          </a:solidFill>
                          <a:effectLst/>
                          <a:latin typeface="+mn-lt"/>
                        </a:rPr>
                        <a:t>Identify the average number of users that a potential e-commerce solution could manage: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1340">
                <a:tc gridSpan="11">
                  <a:txBody>
                    <a:bodyPr/>
                    <a:lstStyle/>
                    <a:p>
                      <a:pPr algn="ctr" fontAlgn="ctr"/>
                      <a:r>
                        <a:rPr lang="en-US" sz="1400" b="1" i="0" u="none" strike="noStrike" dirty="0">
                          <a:solidFill>
                            <a:srgbClr val="000000"/>
                          </a:solidFill>
                          <a:effectLst/>
                          <a:latin typeface="+mn-lt"/>
                        </a:rPr>
                        <a:t>DAILY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65618">
                <a:tc>
                  <a:txBody>
                    <a:bodyPr/>
                    <a:lstStyle/>
                    <a:p>
                      <a:pPr algn="ctr" fontAlgn="ctr"/>
                      <a:r>
                        <a:rPr lang="en-US" sz="1400" b="1" i="0" u="none" strike="noStrike" dirty="0">
                          <a:solidFill>
                            <a:srgbClr val="000000"/>
                          </a:solidFill>
                          <a:effectLst/>
                          <a:latin typeface="+mn-lt"/>
                        </a:rPr>
                        <a:t>0-5,000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5,001 - 10,000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10,001 - 15,000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15,001 - 20,000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20,001 - 25,000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25,001 - 30,000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30,001 - 35,000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35,001 - 40,001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40,001 - 45,000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45,001 - 50,000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50,000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11340">
                <a:tc>
                  <a:txBody>
                    <a:bodyPr/>
                    <a:lstStyle/>
                    <a:p>
                      <a:pPr algn="ctr" fontAlgn="ctr"/>
                      <a:r>
                        <a:rPr lang="en-US" sz="1400" b="1" i="0" u="none" strike="noStrike" dirty="0">
                          <a:solidFill>
                            <a:srgbClr val="000000"/>
                          </a:solidFill>
                          <a:effectLst/>
                          <a:latin typeface="+mn-lt"/>
                        </a:rPr>
                        <a:t>35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11340">
                <a:tc>
                  <a:txBody>
                    <a:bodyPr/>
                    <a:lstStyle/>
                    <a:p>
                      <a:pPr algn="ctr" fontAlgn="ctr"/>
                      <a:r>
                        <a:rPr lang="en-US" sz="1400" b="1" i="0" u="none" strike="noStrike" dirty="0">
                          <a:solidFill>
                            <a:srgbClr val="000000"/>
                          </a:solidFill>
                          <a:effectLst/>
                          <a:latin typeface="+mn-lt"/>
                        </a:rPr>
                        <a:t>47%</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58%</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11340">
                <a:tc gridSpan="11">
                  <a:txBody>
                    <a:bodyPr/>
                    <a:lstStyle/>
                    <a:p>
                      <a:pPr algn="ctr" fontAlgn="ctr"/>
                      <a:r>
                        <a:rPr lang="en-US" sz="1400" b="1" i="0" u="none" strike="noStrike" dirty="0">
                          <a:solidFill>
                            <a:srgbClr val="000000"/>
                          </a:solidFill>
                          <a:effectLst/>
                          <a:latin typeface="+mn-lt"/>
                        </a:rPr>
                        <a:t>WEEKLY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65618">
                <a:tc>
                  <a:txBody>
                    <a:bodyPr/>
                    <a:lstStyle/>
                    <a:p>
                      <a:pPr algn="ctr" fontAlgn="ctr"/>
                      <a:r>
                        <a:rPr lang="en-US" sz="1400" b="1" i="0" u="none" strike="noStrike" dirty="0">
                          <a:solidFill>
                            <a:srgbClr val="000000"/>
                          </a:solidFill>
                          <a:effectLst/>
                          <a:latin typeface="+mn-lt"/>
                        </a:rPr>
                        <a:t>0-5,000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5,001 - 10,000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10,001 - 15,000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15,001 - 20,000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20,001 - 25,000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25,001 - 30,000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30,001 - 35,000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35,001 - 40,001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40,001 - 45,000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45,001 - 50,000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50,000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11340">
                <a:tc>
                  <a:txBody>
                    <a:bodyPr/>
                    <a:lstStyle/>
                    <a:p>
                      <a:pPr algn="ctr" fontAlgn="ctr"/>
                      <a:r>
                        <a:rPr lang="en-US" sz="1400" b="1" i="0" u="none" strike="noStrike" dirty="0">
                          <a:solidFill>
                            <a:srgbClr val="000000"/>
                          </a:solidFill>
                          <a:effectLst/>
                          <a:latin typeface="+mn-lt"/>
                        </a:rPr>
                        <a:t>13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11340">
                <a:tc>
                  <a:txBody>
                    <a:bodyPr/>
                    <a:lstStyle/>
                    <a:p>
                      <a:pPr algn="ctr" fontAlgn="ctr"/>
                      <a:r>
                        <a:rPr lang="en-US" sz="1400" b="1" i="0" u="none" strike="noStrike" dirty="0">
                          <a:solidFill>
                            <a:srgbClr val="000000"/>
                          </a:solidFill>
                          <a:effectLst/>
                          <a:latin typeface="+mn-lt"/>
                        </a:rPr>
                        <a:t>18%</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11340">
                <a:tc gridSpan="11">
                  <a:txBody>
                    <a:bodyPr/>
                    <a:lstStyle/>
                    <a:p>
                      <a:pPr algn="ctr" fontAlgn="ctr"/>
                      <a:r>
                        <a:rPr lang="en-US" sz="1400" b="1" i="0" u="none" strike="noStrike" dirty="0">
                          <a:solidFill>
                            <a:srgbClr val="000000"/>
                          </a:solidFill>
                          <a:effectLst/>
                          <a:latin typeface="+mn-lt"/>
                        </a:rPr>
                        <a:t>MONTHLY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65618">
                <a:tc>
                  <a:txBody>
                    <a:bodyPr/>
                    <a:lstStyle/>
                    <a:p>
                      <a:pPr algn="ctr" fontAlgn="ctr"/>
                      <a:r>
                        <a:rPr lang="en-US" sz="1400" b="1" i="0" u="none" strike="noStrike" dirty="0">
                          <a:solidFill>
                            <a:srgbClr val="000000"/>
                          </a:solidFill>
                          <a:effectLst/>
                          <a:latin typeface="+mn-lt"/>
                        </a:rPr>
                        <a:t>0-5,000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5,001 - 10,000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10,001 - 15,000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15,001 - 20,000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20,001 - 25,000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25,001 - 30,000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30,001 - 35,000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35,001 - 40,001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40,001 - 45,000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45,001 - 50,000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50,000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11340">
                <a:tc>
                  <a:txBody>
                    <a:bodyPr/>
                    <a:lstStyle/>
                    <a:p>
                      <a:pPr algn="ctr" fontAlgn="ctr"/>
                      <a:r>
                        <a:rPr lang="en-US" sz="1400" b="1" i="0" u="none" strike="noStrike" dirty="0">
                          <a:solidFill>
                            <a:srgbClr val="000000"/>
                          </a:solidFill>
                          <a:effectLst/>
                          <a:latin typeface="+mn-lt"/>
                        </a:rPr>
                        <a:t>10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11340">
                <a:tc>
                  <a:txBody>
                    <a:bodyPr/>
                    <a:lstStyle/>
                    <a:p>
                      <a:pPr algn="ctr" fontAlgn="ctr"/>
                      <a:r>
                        <a:rPr lang="en-US" sz="1400" b="1" i="0" u="none" strike="noStrike" dirty="0">
                          <a:solidFill>
                            <a:srgbClr val="000000"/>
                          </a:solidFill>
                          <a:effectLst/>
                          <a:latin typeface="+mn-lt"/>
                        </a:rPr>
                        <a:t>14%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11340">
                <a:tc gridSpan="11">
                  <a:txBody>
                    <a:bodyPr/>
                    <a:lstStyle/>
                    <a:p>
                      <a:pPr algn="ctr" fontAlgn="ctr"/>
                      <a:r>
                        <a:rPr lang="en-US" sz="1400" b="1" i="0" u="none" strike="noStrike" dirty="0">
                          <a:solidFill>
                            <a:srgbClr val="000000"/>
                          </a:solidFill>
                          <a:effectLst/>
                          <a:latin typeface="+mn-lt"/>
                        </a:rPr>
                        <a:t>ANNUALLY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65618">
                <a:tc>
                  <a:txBody>
                    <a:bodyPr/>
                    <a:lstStyle/>
                    <a:p>
                      <a:pPr algn="ctr" fontAlgn="ctr"/>
                      <a:r>
                        <a:rPr lang="en-US" sz="1400" b="1" i="0" u="none" strike="noStrike" dirty="0">
                          <a:solidFill>
                            <a:srgbClr val="000000"/>
                          </a:solidFill>
                          <a:effectLst/>
                          <a:latin typeface="+mn-lt"/>
                        </a:rPr>
                        <a:t>0-5,000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5,001 - 10,000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10,001 - 15,000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15,001 - 20,000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20,001 - 25,000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25,001 - 30,000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30,001 - 35,000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35,001 - 40,001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40,001 - 45,000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45,001 - 50,000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50,000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11340">
                <a:tc>
                  <a:txBody>
                    <a:bodyPr/>
                    <a:lstStyle/>
                    <a:p>
                      <a:pPr algn="ctr" fontAlgn="ctr"/>
                      <a:r>
                        <a:rPr lang="en-US" sz="1400" b="1" i="0" u="none" strike="noStrike" dirty="0">
                          <a:solidFill>
                            <a:srgbClr val="000000"/>
                          </a:solidFill>
                          <a:effectLst/>
                          <a:latin typeface="+mn-lt"/>
                        </a:rPr>
                        <a:t>11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48</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21907">
                <a:tc>
                  <a:txBody>
                    <a:bodyPr/>
                    <a:lstStyle/>
                    <a:p>
                      <a:pPr algn="ctr" fontAlgn="ctr"/>
                      <a:r>
                        <a:rPr lang="en-US" sz="1400" b="1" i="0" u="none" strike="noStrike" dirty="0">
                          <a:solidFill>
                            <a:srgbClr val="000000"/>
                          </a:solidFill>
                          <a:effectLst/>
                          <a:latin typeface="+mn-lt"/>
                        </a:rPr>
                        <a:t>15%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5" name="TextBox 4"/>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spTree>
    <p:extLst>
      <p:ext uri="{BB962C8B-B14F-4D97-AF65-F5344CB8AC3E}">
        <p14:creationId xmlns:p14="http://schemas.microsoft.com/office/powerpoint/2010/main" val="2928892378"/>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Number of Transactions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16</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983569605"/>
              </p:ext>
            </p:extLst>
          </p:nvPr>
        </p:nvGraphicFramePr>
        <p:xfrm>
          <a:off x="719152" y="1467168"/>
          <a:ext cx="8043849" cy="4855845"/>
        </p:xfrm>
        <a:graphic>
          <a:graphicData uri="http://schemas.openxmlformats.org/drawingml/2006/table">
            <a:tbl>
              <a:tblPr/>
              <a:tblGrid>
                <a:gridCol w="731259"/>
                <a:gridCol w="731259"/>
                <a:gridCol w="731259"/>
                <a:gridCol w="731259"/>
                <a:gridCol w="731259"/>
                <a:gridCol w="731259"/>
                <a:gridCol w="731259"/>
                <a:gridCol w="731259"/>
                <a:gridCol w="731259"/>
                <a:gridCol w="731259"/>
                <a:gridCol w="731259"/>
              </a:tblGrid>
              <a:tr h="391143">
                <a:tc gridSpan="11">
                  <a:txBody>
                    <a:bodyPr/>
                    <a:lstStyle/>
                    <a:p>
                      <a:pPr algn="ctr" fontAlgn="ctr"/>
                      <a:r>
                        <a:rPr lang="en-US" sz="1400" b="1" i="0" u="none" strike="noStrike" dirty="0">
                          <a:solidFill>
                            <a:srgbClr val="000000"/>
                          </a:solidFill>
                          <a:effectLst/>
                          <a:latin typeface="+mn-lt"/>
                        </a:rPr>
                        <a:t>Identify the average number of inventory management and control transactions that a potential e-commerce solution could manage: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0535">
                <a:tc gridSpan="11">
                  <a:txBody>
                    <a:bodyPr/>
                    <a:lstStyle/>
                    <a:p>
                      <a:pPr algn="ctr" fontAlgn="ctr"/>
                      <a:r>
                        <a:rPr lang="en-US" sz="1400" b="1" i="0" u="none" strike="noStrike" dirty="0">
                          <a:solidFill>
                            <a:srgbClr val="000000"/>
                          </a:solidFill>
                          <a:effectLst/>
                          <a:latin typeface="+mn-lt"/>
                        </a:rPr>
                        <a:t>DAILY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91143">
                <a:tc>
                  <a:txBody>
                    <a:bodyPr/>
                    <a:lstStyle/>
                    <a:p>
                      <a:pPr algn="ctr" fontAlgn="ctr"/>
                      <a:r>
                        <a:rPr lang="en-US" sz="1400" b="1" i="0" u="none" strike="noStrike" dirty="0">
                          <a:solidFill>
                            <a:srgbClr val="000000"/>
                          </a:solidFill>
                          <a:effectLst/>
                          <a:latin typeface="+mn-lt"/>
                        </a:rPr>
                        <a:t>0-5,000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5,001 - 10,000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10,001 - 15,000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15,001 - 20,000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20,001 - 25,000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25,001 - 30,000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30,001 - 35,000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35,001 - 40,001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40,001 - 45,000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45,001 - 50,000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50,000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00535">
                <a:tc>
                  <a:txBody>
                    <a:bodyPr/>
                    <a:lstStyle/>
                    <a:p>
                      <a:pPr algn="ctr" fontAlgn="ctr"/>
                      <a:r>
                        <a:rPr lang="en-US" sz="1400" b="1" i="0" u="none" strike="noStrike" dirty="0">
                          <a:solidFill>
                            <a:srgbClr val="000000"/>
                          </a:solidFill>
                          <a:effectLst/>
                          <a:latin typeface="+mn-lt"/>
                        </a:rPr>
                        <a:t>30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00535">
                <a:tc>
                  <a:txBody>
                    <a:bodyPr/>
                    <a:lstStyle/>
                    <a:p>
                      <a:pPr algn="ctr" fontAlgn="ctr"/>
                      <a:r>
                        <a:rPr lang="en-US" sz="1400" b="1" i="0" u="none" strike="noStrike" dirty="0">
                          <a:solidFill>
                            <a:srgbClr val="000000"/>
                          </a:solidFill>
                          <a:effectLst/>
                          <a:latin typeface="+mn-lt"/>
                        </a:rPr>
                        <a:t>41%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00535">
                <a:tc gridSpan="11">
                  <a:txBody>
                    <a:bodyPr/>
                    <a:lstStyle/>
                    <a:p>
                      <a:pPr algn="ctr" fontAlgn="ctr"/>
                      <a:r>
                        <a:rPr lang="en-US" sz="1400" b="1" i="0" u="none" strike="noStrike" dirty="0">
                          <a:solidFill>
                            <a:srgbClr val="000000"/>
                          </a:solidFill>
                          <a:effectLst/>
                          <a:latin typeface="+mn-lt"/>
                        </a:rPr>
                        <a:t>WEEKLY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91143">
                <a:tc>
                  <a:txBody>
                    <a:bodyPr/>
                    <a:lstStyle/>
                    <a:p>
                      <a:pPr algn="ctr" fontAlgn="ctr"/>
                      <a:r>
                        <a:rPr lang="en-US" sz="1400" b="1" i="0" u="none" strike="noStrike" dirty="0">
                          <a:solidFill>
                            <a:srgbClr val="000000"/>
                          </a:solidFill>
                          <a:effectLst/>
                          <a:latin typeface="+mn-lt"/>
                        </a:rPr>
                        <a:t>0-5,000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5,001 - 10,000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10,001 - 15,000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15,001 - 20,000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20,001 - 25,000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25,001 - 30,000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30,001 - 35,000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35,001 - 40,001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40,001 - 45,000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45,001 - 50,000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50,000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00535">
                <a:tc>
                  <a:txBody>
                    <a:bodyPr/>
                    <a:lstStyle/>
                    <a:p>
                      <a:pPr algn="ctr" fontAlgn="ctr"/>
                      <a:r>
                        <a:rPr lang="en-US" sz="1400" b="1" i="0" u="none" strike="noStrike" dirty="0">
                          <a:solidFill>
                            <a:srgbClr val="000000"/>
                          </a:solidFill>
                          <a:effectLst/>
                          <a:latin typeface="+mn-lt"/>
                        </a:rPr>
                        <a:t>10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00535">
                <a:tc>
                  <a:txBody>
                    <a:bodyPr/>
                    <a:lstStyle/>
                    <a:p>
                      <a:pPr algn="ctr" fontAlgn="ctr"/>
                      <a:r>
                        <a:rPr lang="en-US" sz="1400" b="1" i="0" u="none" strike="noStrike" dirty="0">
                          <a:solidFill>
                            <a:srgbClr val="000000"/>
                          </a:solidFill>
                          <a:effectLst/>
                          <a:latin typeface="+mn-lt"/>
                        </a:rPr>
                        <a:t>14%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00535">
                <a:tc gridSpan="11">
                  <a:txBody>
                    <a:bodyPr/>
                    <a:lstStyle/>
                    <a:p>
                      <a:pPr algn="ctr" fontAlgn="ctr"/>
                      <a:r>
                        <a:rPr lang="en-US" sz="1400" b="1" i="0" u="none" strike="noStrike" dirty="0">
                          <a:solidFill>
                            <a:srgbClr val="000000"/>
                          </a:solidFill>
                          <a:effectLst/>
                          <a:latin typeface="+mn-lt"/>
                        </a:rPr>
                        <a:t>MONTHLY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91143">
                <a:tc>
                  <a:txBody>
                    <a:bodyPr/>
                    <a:lstStyle/>
                    <a:p>
                      <a:pPr algn="ctr" fontAlgn="ctr"/>
                      <a:r>
                        <a:rPr lang="en-US" sz="1400" b="1" i="0" u="none" strike="noStrike" dirty="0">
                          <a:solidFill>
                            <a:srgbClr val="000000"/>
                          </a:solidFill>
                          <a:effectLst/>
                          <a:latin typeface="+mn-lt"/>
                        </a:rPr>
                        <a:t>0-5,000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5,001 - 10,000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10,001 - 15,000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15,001 - 20,000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20,001 - 25,000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25,001 - 30,000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30,001 - 35,000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35,001 - 40,001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40,001 - 45,000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45,001 - 50,000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50,000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00535">
                <a:tc>
                  <a:txBody>
                    <a:bodyPr/>
                    <a:lstStyle/>
                    <a:p>
                      <a:pPr algn="ctr" fontAlgn="ctr"/>
                      <a:r>
                        <a:rPr lang="en-US" sz="1400" b="1" i="0" u="none" strike="noStrike" dirty="0">
                          <a:solidFill>
                            <a:srgbClr val="000000"/>
                          </a:solidFill>
                          <a:effectLst/>
                          <a:latin typeface="+mn-lt"/>
                        </a:rPr>
                        <a:t>10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00535">
                <a:tc>
                  <a:txBody>
                    <a:bodyPr/>
                    <a:lstStyle/>
                    <a:p>
                      <a:pPr algn="ctr" fontAlgn="ctr"/>
                      <a:r>
                        <a:rPr lang="en-US" sz="1400" b="1" i="0" u="none" strike="noStrike" dirty="0">
                          <a:solidFill>
                            <a:srgbClr val="000000"/>
                          </a:solidFill>
                          <a:effectLst/>
                          <a:latin typeface="+mn-lt"/>
                        </a:rPr>
                        <a:t>14%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00535">
                <a:tc gridSpan="11">
                  <a:txBody>
                    <a:bodyPr/>
                    <a:lstStyle/>
                    <a:p>
                      <a:pPr algn="ctr" fontAlgn="ctr"/>
                      <a:r>
                        <a:rPr lang="en-US" sz="1400" b="1" i="0" u="none" strike="noStrike" dirty="0">
                          <a:solidFill>
                            <a:srgbClr val="000000"/>
                          </a:solidFill>
                          <a:effectLst/>
                          <a:latin typeface="+mn-lt"/>
                        </a:rPr>
                        <a:t>ANNUALLY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91143">
                <a:tc>
                  <a:txBody>
                    <a:bodyPr/>
                    <a:lstStyle/>
                    <a:p>
                      <a:pPr algn="ctr" fontAlgn="ctr"/>
                      <a:r>
                        <a:rPr lang="en-US" sz="1400" b="1" i="0" u="none" strike="noStrike" dirty="0">
                          <a:solidFill>
                            <a:srgbClr val="000000"/>
                          </a:solidFill>
                          <a:effectLst/>
                          <a:latin typeface="+mn-lt"/>
                        </a:rPr>
                        <a:t>0-5,000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5,001 - 10,000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10,001 - 15,000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15,001 - 20,000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20,001 - 25,000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25,001 - 30,000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30,001 - 35,000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35,001 - 40,001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40,001 - 45,000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45,001 - 50,000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50,000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00535">
                <a:tc>
                  <a:txBody>
                    <a:bodyPr/>
                    <a:lstStyle/>
                    <a:p>
                      <a:pPr algn="ctr" fontAlgn="ctr"/>
                      <a:r>
                        <a:rPr lang="en-US" sz="1400" b="1" i="0" u="none" strike="noStrike" dirty="0">
                          <a:solidFill>
                            <a:srgbClr val="000000"/>
                          </a:solidFill>
                          <a:effectLst/>
                          <a:latin typeface="+mn-lt"/>
                        </a:rPr>
                        <a:t>10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08477">
                <a:tc>
                  <a:txBody>
                    <a:bodyPr/>
                    <a:lstStyle/>
                    <a:p>
                      <a:pPr algn="ctr" fontAlgn="ctr"/>
                      <a:r>
                        <a:rPr lang="en-US" sz="1400" b="1" i="0" u="none" strike="noStrike" dirty="0">
                          <a:solidFill>
                            <a:srgbClr val="000000"/>
                          </a:solidFill>
                          <a:effectLst/>
                          <a:latin typeface="+mn-lt"/>
                        </a:rPr>
                        <a:t>14%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5" name="TextBox 4"/>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spTree>
    <p:extLst>
      <p:ext uri="{BB962C8B-B14F-4D97-AF65-F5344CB8AC3E}">
        <p14:creationId xmlns:p14="http://schemas.microsoft.com/office/powerpoint/2010/main" val="1579286293"/>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Purchase Orders:</a:t>
            </a:r>
            <a:br>
              <a:rPr lang="en-US" dirty="0" smtClean="0"/>
            </a:br>
            <a:r>
              <a:rPr lang="en-US" dirty="0" smtClean="0"/>
              <a:t>Approval Hierarchies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17</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502829262"/>
              </p:ext>
            </p:extLst>
          </p:nvPr>
        </p:nvGraphicFramePr>
        <p:xfrm>
          <a:off x="468936" y="1668505"/>
          <a:ext cx="8217864" cy="2718435"/>
        </p:xfrm>
        <a:graphic>
          <a:graphicData uri="http://schemas.openxmlformats.org/drawingml/2006/table">
            <a:tbl>
              <a:tblPr/>
              <a:tblGrid>
                <a:gridCol w="1369644"/>
                <a:gridCol w="1369644"/>
                <a:gridCol w="1369644"/>
                <a:gridCol w="1369644"/>
                <a:gridCol w="1369644"/>
                <a:gridCol w="1369644"/>
              </a:tblGrid>
              <a:tr h="190500">
                <a:tc gridSpan="6">
                  <a:txBody>
                    <a:bodyPr/>
                    <a:lstStyle/>
                    <a:p>
                      <a:pPr algn="ctr" fontAlgn="ctr"/>
                      <a:r>
                        <a:rPr lang="en-US" sz="1600" b="1" i="0" u="none" strike="noStrike" dirty="0">
                          <a:solidFill>
                            <a:srgbClr val="000000"/>
                          </a:solidFill>
                          <a:effectLst/>
                          <a:latin typeface="+mn-lt"/>
                        </a:rPr>
                        <a:t>Identify those user characteristics that your company is able to develop for purchase order approval hierarchies using a web portal module.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14500">
                <a:tc>
                  <a:txBody>
                    <a:bodyPr/>
                    <a:lstStyle/>
                    <a:p>
                      <a:pPr algn="ctr" fontAlgn="ctr"/>
                      <a:r>
                        <a:rPr lang="en-US" sz="1200" b="1" i="0" u="none" strike="noStrike" dirty="0">
                          <a:solidFill>
                            <a:srgbClr val="000000"/>
                          </a:solidFill>
                          <a:effectLst/>
                          <a:latin typeface="+mn-lt"/>
                        </a:rPr>
                        <a:t>Automatic email alerts to applicable stakeholders for required approvals</a:t>
                      </a:r>
                      <a:r>
                        <a:rPr lang="en-US" sz="1200" b="1" i="0" u="none" strike="noStrike" dirty="0" smtClean="0">
                          <a:solidFill>
                            <a:srgbClr val="000000"/>
                          </a:solidFill>
                          <a:effectLst/>
                          <a:latin typeface="+mn-lt"/>
                        </a:rPr>
                        <a:t>/ requisition </a:t>
                      </a:r>
                      <a:r>
                        <a:rPr lang="en-US" sz="1200" b="1" i="0" u="none" strike="noStrike" dirty="0">
                          <a:solidFill>
                            <a:srgbClr val="000000"/>
                          </a:solidFill>
                          <a:effectLst/>
                          <a:latin typeface="+mn-lt"/>
                        </a:rPr>
                        <a:t>releases per location/facility</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Track approval path and status of the requisition through completion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Approve requisition on a line-item basis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Reject requisitions and capture rejection reason/comments and send automated email with link to requisition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Ability to cancel, modify and resubmit requisitions whether it's been rejected</a:t>
                      </a:r>
                      <a:r>
                        <a:rPr lang="en-US" sz="1200" b="1" i="0" u="none" strike="noStrike" dirty="0" smtClean="0">
                          <a:solidFill>
                            <a:srgbClr val="000000"/>
                          </a:solidFill>
                          <a:effectLst/>
                          <a:latin typeface="+mn-lt"/>
                        </a:rPr>
                        <a:t>/ returned </a:t>
                      </a:r>
                      <a:r>
                        <a:rPr lang="en-US" sz="1200" b="1" i="0" u="none" strike="noStrike" dirty="0">
                          <a:solidFill>
                            <a:srgbClr val="000000"/>
                          </a:solidFill>
                          <a:effectLst/>
                          <a:latin typeface="+mn-lt"/>
                        </a:rPr>
                        <a:t>or in the approval queue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Capture/track information on what changes were made to the requisition and date/time performed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90500">
                <a:tc>
                  <a:txBody>
                    <a:bodyPr/>
                    <a:lstStyle/>
                    <a:p>
                      <a:pPr algn="ctr" fontAlgn="ctr"/>
                      <a:r>
                        <a:rPr lang="en-US" sz="1600" b="1" i="0" u="none" strike="noStrike" dirty="0">
                          <a:solidFill>
                            <a:srgbClr val="000000"/>
                          </a:solidFill>
                          <a:effectLst/>
                          <a:latin typeface="+mn-lt"/>
                        </a:rPr>
                        <a:t>72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69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65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0025">
                <a:tc>
                  <a:txBody>
                    <a:bodyPr/>
                    <a:lstStyle/>
                    <a:p>
                      <a:pPr algn="ctr" fontAlgn="ctr"/>
                      <a:r>
                        <a:rPr lang="en-US" sz="1600" b="1" i="0" u="none" strike="noStrike" dirty="0">
                          <a:solidFill>
                            <a:srgbClr val="000000"/>
                          </a:solidFill>
                          <a:effectLst/>
                          <a:latin typeface="+mn-lt"/>
                        </a:rPr>
                        <a:t>97%</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92%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91%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92%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88%</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5" name="TextBox 4"/>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spTree>
    <p:extLst>
      <p:ext uri="{BB962C8B-B14F-4D97-AF65-F5344CB8AC3E}">
        <p14:creationId xmlns:p14="http://schemas.microsoft.com/office/powerpoint/2010/main" val="2241824968"/>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Purchase Orders:</a:t>
            </a:r>
            <a:br>
              <a:rPr lang="en-US" dirty="0" smtClean="0"/>
            </a:br>
            <a:r>
              <a:rPr lang="en-US" sz="2800" dirty="0" smtClean="0"/>
              <a:t>Placement Procedures/Capabilities</a:t>
            </a:r>
            <a:endParaRPr lang="en-US" sz="2800" dirty="0"/>
          </a:p>
        </p:txBody>
      </p:sp>
      <p:sp>
        <p:nvSpPr>
          <p:cNvPr id="4" name="Slide Number Placeholder 3"/>
          <p:cNvSpPr>
            <a:spLocks noGrp="1"/>
          </p:cNvSpPr>
          <p:nvPr>
            <p:ph type="sldNum" sz="quarter" idx="10"/>
          </p:nvPr>
        </p:nvSpPr>
        <p:spPr/>
        <p:txBody>
          <a:bodyPr/>
          <a:lstStyle/>
          <a:p>
            <a:fld id="{32FCF0CE-13DC-488E-9D1E-7D75B1BCA9F6}" type="slidenum">
              <a:rPr lang="en-US" smtClean="0"/>
              <a:t>18</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974138580"/>
              </p:ext>
            </p:extLst>
          </p:nvPr>
        </p:nvGraphicFramePr>
        <p:xfrm>
          <a:off x="317269" y="1550642"/>
          <a:ext cx="8678488" cy="4434522"/>
        </p:xfrm>
        <a:graphic>
          <a:graphicData uri="http://schemas.openxmlformats.org/drawingml/2006/table">
            <a:tbl>
              <a:tblPr/>
              <a:tblGrid>
                <a:gridCol w="1337738"/>
                <a:gridCol w="1419750"/>
                <a:gridCol w="1080945"/>
                <a:gridCol w="1120703"/>
                <a:gridCol w="1444527"/>
                <a:gridCol w="1129346"/>
                <a:gridCol w="1145479"/>
              </a:tblGrid>
              <a:tr h="519440">
                <a:tc gridSpan="7">
                  <a:txBody>
                    <a:bodyPr/>
                    <a:lstStyle/>
                    <a:p>
                      <a:pPr algn="ctr" fontAlgn="ctr"/>
                      <a:r>
                        <a:rPr lang="en-US" sz="1400" b="1" i="0" u="none" strike="noStrike" dirty="0">
                          <a:solidFill>
                            <a:srgbClr val="000000"/>
                          </a:solidFill>
                          <a:effectLst/>
                          <a:latin typeface="+mn-lt"/>
                        </a:rPr>
                        <a:t>Identify those user characteristics that your company is able to develop for generating purchases on a web portal.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00124">
                <a:tc>
                  <a:txBody>
                    <a:bodyPr/>
                    <a:lstStyle/>
                    <a:p>
                      <a:pPr algn="ctr" fontAlgn="ctr"/>
                      <a:r>
                        <a:rPr lang="en-US" sz="1200" b="1" i="0" u="none" strike="noStrike" dirty="0">
                          <a:solidFill>
                            <a:srgbClr val="000000"/>
                          </a:solidFill>
                          <a:effectLst/>
                          <a:latin typeface="+mn-lt"/>
                        </a:rPr>
                        <a:t>Attach documents to POs</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Auto-email copy of PO to applicable suppliers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Auto-generate PO numbers upon creation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Change PO and route for approvals accordingly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Create various types of POs (e.g. blanket, standard)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PO form contains applicable payment terms and T&amp;Cs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PO form contains applicable ship-to</a:t>
                      </a:r>
                      <a:r>
                        <a:rPr lang="en-US" sz="1200" b="1" i="0" u="none" strike="noStrike" dirty="0" smtClean="0">
                          <a:solidFill>
                            <a:srgbClr val="000000"/>
                          </a:solidFill>
                          <a:effectLst/>
                          <a:latin typeface="+mn-lt"/>
                        </a:rPr>
                        <a:t>/ bill-to </a:t>
                      </a:r>
                      <a:r>
                        <a:rPr lang="en-US" sz="1200" b="1" i="0" u="none" strike="noStrike" dirty="0">
                          <a:solidFill>
                            <a:srgbClr val="000000"/>
                          </a:solidFill>
                          <a:effectLst/>
                          <a:latin typeface="+mn-lt"/>
                        </a:rPr>
                        <a:t>information</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65391">
                <a:tc>
                  <a:txBody>
                    <a:bodyPr/>
                    <a:lstStyle/>
                    <a:p>
                      <a:pPr algn="ctr" fontAlgn="ctr"/>
                      <a:r>
                        <a:rPr lang="en-US" sz="1400" b="1" i="0" u="none" strike="noStrike" dirty="0">
                          <a:solidFill>
                            <a:srgbClr val="000000"/>
                          </a:solidFill>
                          <a:effectLst/>
                          <a:latin typeface="+mn-lt"/>
                        </a:rPr>
                        <a:t>67</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67</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65391">
                <a:tc>
                  <a:txBody>
                    <a:bodyPr/>
                    <a:lstStyle/>
                    <a:p>
                      <a:pPr algn="ctr" fontAlgn="ctr"/>
                      <a:r>
                        <a:rPr lang="en-US" sz="1400" b="1" i="0" u="none" strike="noStrike" dirty="0">
                          <a:solidFill>
                            <a:srgbClr val="000000"/>
                          </a:solidFill>
                          <a:effectLst/>
                          <a:latin typeface="+mn-lt"/>
                        </a:rPr>
                        <a:t>91%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753394">
                <a:tc>
                  <a:txBody>
                    <a:bodyPr/>
                    <a:lstStyle/>
                    <a:p>
                      <a:pPr algn="ctr" fontAlgn="ctr"/>
                      <a:r>
                        <a:rPr lang="en-US" sz="1200" b="1" i="0" u="none" strike="noStrike" dirty="0">
                          <a:solidFill>
                            <a:srgbClr val="000000"/>
                          </a:solidFill>
                          <a:effectLst/>
                          <a:latin typeface="+mn-lt"/>
                        </a:rPr>
                        <a:t>PO form contains quantity/pricing information per PO line item as well as product specifications for non-standard products</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Real-time inventory management from Point-of-Use systems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Receive alerts to changes in requested products</a:t>
                      </a:r>
                      <a:r>
                        <a:rPr lang="en-US" sz="1200" b="1" i="0" u="none" strike="noStrike" dirty="0" smtClean="0">
                          <a:solidFill>
                            <a:srgbClr val="000000"/>
                          </a:solidFill>
                          <a:effectLst/>
                          <a:latin typeface="+mn-lt"/>
                        </a:rPr>
                        <a:t>/ services </a:t>
                      </a:r>
                      <a:endParaRPr lang="en-US" sz="12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Report on POs by status (</a:t>
                      </a:r>
                      <a:r>
                        <a:rPr lang="en-US" sz="1200" b="1" i="0" u="none" strike="noStrike" dirty="0" smtClean="0">
                          <a:solidFill>
                            <a:srgbClr val="000000"/>
                          </a:solidFill>
                          <a:effectLst/>
                          <a:latin typeface="+mn-lt"/>
                        </a:rPr>
                        <a:t>open/closed /</a:t>
                      </a:r>
                      <a:r>
                        <a:rPr lang="en-US" sz="1200" b="1" i="0" u="none" strike="noStrike" dirty="0">
                          <a:solidFill>
                            <a:srgbClr val="000000"/>
                          </a:solidFill>
                          <a:effectLst/>
                          <a:latin typeface="+mn-lt"/>
                        </a:rPr>
                        <a:t>all)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Report purchase transactional history (PO created on date, PO issued date, PO acknowledgment dates)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Track PO changes</a:t>
                      </a:r>
                      <a:r>
                        <a:rPr lang="en-US" sz="1200" b="1" i="0" u="none" strike="noStrike" dirty="0" smtClean="0">
                          <a:solidFill>
                            <a:srgbClr val="000000"/>
                          </a:solidFill>
                          <a:effectLst/>
                          <a:latin typeface="+mn-lt"/>
                        </a:rPr>
                        <a:t>/ versions </a:t>
                      </a:r>
                      <a:r>
                        <a:rPr lang="en-US" sz="1200" b="1" i="0" u="none" strike="noStrike" dirty="0">
                          <a:solidFill>
                            <a:srgbClr val="000000"/>
                          </a:solidFill>
                          <a:effectLst/>
                          <a:latin typeface="+mn-lt"/>
                        </a:rPr>
                        <a:t>and link to original PO</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400" b="0" i="0" u="none" strike="noStrike" dirty="0">
                        <a:solidFill>
                          <a:srgbClr val="00000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5391">
                <a:tc>
                  <a:txBody>
                    <a:bodyPr/>
                    <a:lstStyle/>
                    <a:p>
                      <a:pPr algn="ctr" fontAlgn="ctr"/>
                      <a:r>
                        <a:rPr lang="en-US" sz="1400" b="1" i="0" u="none" strike="noStrike" dirty="0">
                          <a:solidFill>
                            <a:srgbClr val="000000"/>
                          </a:solidFill>
                          <a:effectLst/>
                          <a:latin typeface="+mn-lt"/>
                        </a:rPr>
                        <a:t>67</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57</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endParaRPr lang="en-US" sz="1400" b="0" i="0" u="none" strike="noStrike" dirty="0">
                        <a:solidFill>
                          <a:srgbClr val="00000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r>
              <a:tr h="265391">
                <a:tc>
                  <a:txBody>
                    <a:bodyPr/>
                    <a:lstStyle/>
                    <a:p>
                      <a:pPr algn="ctr" fontAlgn="ctr"/>
                      <a:r>
                        <a:rPr lang="en-US" sz="1400" b="1" i="0" u="none" strike="noStrike" dirty="0">
                          <a:solidFill>
                            <a:srgbClr val="000000"/>
                          </a:solidFill>
                          <a:effectLst/>
                          <a:latin typeface="+mn-lt"/>
                        </a:rPr>
                        <a:t>91%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77%</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endParaRPr lang="en-US" sz="1400" b="0" i="0" u="none" strike="noStrike" dirty="0">
                        <a:solidFill>
                          <a:srgbClr val="00000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5" name="TextBox 4"/>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spTree>
    <p:extLst>
      <p:ext uri="{BB962C8B-B14F-4D97-AF65-F5344CB8AC3E}">
        <p14:creationId xmlns:p14="http://schemas.microsoft.com/office/powerpoint/2010/main" val="1210507784"/>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Solution Characteristics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19</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466805235"/>
              </p:ext>
            </p:extLst>
          </p:nvPr>
        </p:nvGraphicFramePr>
        <p:xfrm>
          <a:off x="775856" y="1698293"/>
          <a:ext cx="7910945" cy="2070143"/>
        </p:xfrm>
        <a:graphic>
          <a:graphicData uri="http://schemas.openxmlformats.org/drawingml/2006/table">
            <a:tbl>
              <a:tblPr/>
              <a:tblGrid>
                <a:gridCol w="1582189"/>
                <a:gridCol w="1582189"/>
                <a:gridCol w="1582189"/>
                <a:gridCol w="1582189"/>
                <a:gridCol w="1582189"/>
              </a:tblGrid>
              <a:tr h="396833">
                <a:tc gridSpan="5">
                  <a:txBody>
                    <a:bodyPr/>
                    <a:lstStyle/>
                    <a:p>
                      <a:pPr algn="ctr" fontAlgn="ctr"/>
                      <a:r>
                        <a:rPr lang="en-US" sz="1400" b="1" i="0" u="none" strike="noStrike" dirty="0">
                          <a:solidFill>
                            <a:srgbClr val="000000"/>
                          </a:solidFill>
                          <a:effectLst/>
                          <a:latin typeface="+mn-lt"/>
                        </a:rPr>
                        <a:t>Identify which of the following actions is supported by your company's software/service: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57428">
                <a:tc>
                  <a:txBody>
                    <a:bodyPr/>
                    <a:lstStyle/>
                    <a:p>
                      <a:pPr algn="ctr" fontAlgn="ctr"/>
                      <a:r>
                        <a:rPr lang="en-US" sz="1400" b="1" i="0" u="none" strike="noStrike" dirty="0">
                          <a:solidFill>
                            <a:srgbClr val="000000"/>
                          </a:solidFill>
                          <a:effectLst/>
                          <a:latin typeface="+mn-lt"/>
                        </a:rPr>
                        <a:t>Capture audit trail of all document changes</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Capture full audit trail of all data changes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Provide for drop-shipment delivery address changes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Provide secure transfer of information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Restrict users from creating new product / supplier master data</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57941">
                <a:tc>
                  <a:txBody>
                    <a:bodyPr/>
                    <a:lstStyle/>
                    <a:p>
                      <a:pPr algn="ctr" fontAlgn="ctr"/>
                      <a:r>
                        <a:rPr lang="en-US" sz="1400" b="1" i="0" u="none" strike="noStrike" dirty="0">
                          <a:solidFill>
                            <a:srgbClr val="000000"/>
                          </a:solidFill>
                          <a:effectLst/>
                          <a:latin typeface="+mn-lt"/>
                        </a:rPr>
                        <a:t>68</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67</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7941">
                <a:tc>
                  <a:txBody>
                    <a:bodyPr/>
                    <a:lstStyle/>
                    <a:p>
                      <a:pPr algn="ctr" fontAlgn="ctr"/>
                      <a:r>
                        <a:rPr lang="en-US" sz="1400" b="1" i="0" u="none" strike="noStrike" dirty="0">
                          <a:solidFill>
                            <a:srgbClr val="000000"/>
                          </a:solidFill>
                          <a:effectLst/>
                          <a:latin typeface="+mn-lt"/>
                        </a:rPr>
                        <a:t>92%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6" name="Rectangle 5"/>
          <p:cNvSpPr/>
          <p:nvPr/>
        </p:nvSpPr>
        <p:spPr>
          <a:xfrm>
            <a:off x="990746" y="3904037"/>
            <a:ext cx="7377400" cy="2031325"/>
          </a:xfrm>
          <a:prstGeom prst="rect">
            <a:avLst/>
          </a:prstGeom>
        </p:spPr>
        <p:txBody>
          <a:bodyPr wrap="square">
            <a:spAutoFit/>
          </a:bodyPr>
          <a:lstStyle/>
          <a:p>
            <a:pPr marL="285750" indent="-285750">
              <a:buFont typeface="Arial" panose="020B0604020202020204" pitchFamily="34" charset="0"/>
              <a:buChar char="•"/>
            </a:pPr>
            <a:r>
              <a:rPr lang="en-US" i="1" dirty="0"/>
              <a:t>Data Quality</a:t>
            </a:r>
          </a:p>
          <a:p>
            <a:pPr marL="285750" indent="-285750">
              <a:buFont typeface="Arial" panose="020B0604020202020204" pitchFamily="34" charset="0"/>
              <a:buChar char="•"/>
            </a:pPr>
            <a:r>
              <a:rPr lang="en-US" i="1" dirty="0"/>
              <a:t>Granular permissions to view, insert, update, delete, show deleted, show archived, Set up User Defined Fields across 27 support tables and 28 functional modules.</a:t>
            </a:r>
          </a:p>
          <a:p>
            <a:pPr marL="285750" indent="-285750">
              <a:buFont typeface="Arial" panose="020B0604020202020204" pitchFamily="34" charset="0"/>
              <a:buChar char="•"/>
            </a:pPr>
            <a:r>
              <a:rPr lang="en-US" i="1" dirty="0"/>
              <a:t>Master catalog</a:t>
            </a:r>
          </a:p>
          <a:p>
            <a:pPr marL="285750" indent="-285750">
              <a:buFont typeface="Arial" panose="020B0604020202020204" pitchFamily="34" charset="0"/>
              <a:buChar char="•"/>
            </a:pPr>
            <a:r>
              <a:rPr lang="en-US" i="1" dirty="0"/>
              <a:t>Roles-based actions</a:t>
            </a:r>
          </a:p>
          <a:p>
            <a:pPr marL="285750" indent="-285750">
              <a:buFont typeface="Arial" panose="020B0604020202020204" pitchFamily="34" charset="0"/>
              <a:buChar char="•"/>
            </a:pPr>
            <a:r>
              <a:rPr lang="en-US" i="1" dirty="0"/>
              <a:t>We have a small business partner that can support this.</a:t>
            </a:r>
          </a:p>
        </p:txBody>
      </p:sp>
      <p:sp>
        <p:nvSpPr>
          <p:cNvPr id="7" name="TextBox 6"/>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spTree>
    <p:extLst>
      <p:ext uri="{BB962C8B-B14F-4D97-AF65-F5344CB8AC3E}">
        <p14:creationId xmlns:p14="http://schemas.microsoft.com/office/powerpoint/2010/main" val="2518625901"/>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Task</a:t>
            </a:r>
            <a:endParaRPr lang="en-US" dirty="0"/>
          </a:p>
        </p:txBody>
      </p:sp>
      <p:sp>
        <p:nvSpPr>
          <p:cNvPr id="3" name="Content Placeholder 2"/>
          <p:cNvSpPr>
            <a:spLocks noGrp="1"/>
          </p:cNvSpPr>
          <p:nvPr>
            <p:ph idx="1"/>
          </p:nvPr>
        </p:nvSpPr>
        <p:spPr>
          <a:xfrm>
            <a:off x="687388" y="1749287"/>
            <a:ext cx="7999412" cy="4439478"/>
          </a:xfrm>
        </p:spPr>
        <p:txBody>
          <a:bodyPr/>
          <a:lstStyle/>
          <a:p>
            <a:pPr>
              <a:spcBef>
                <a:spcPts val="600"/>
              </a:spcBef>
              <a:spcAft>
                <a:spcPts val="600"/>
              </a:spcAft>
            </a:pPr>
            <a:r>
              <a:rPr lang="en-US" sz="1600" dirty="0" smtClean="0"/>
              <a:t>27 May 2014 - Monterey received the green light to pursue initial RFI development for a potential eCommerce solution to facilitate the transition of the current MSPV program to a two-part supply chain system whereby the PV would operate as a Warehouse/Distribution segment with the buyers using an electronic interface that would communicate orders/payments/inventory management details for VHA.</a:t>
            </a:r>
          </a:p>
          <a:p>
            <a:pPr>
              <a:spcBef>
                <a:spcPts val="600"/>
              </a:spcBef>
              <a:spcAft>
                <a:spcPts val="600"/>
              </a:spcAft>
            </a:pPr>
            <a:r>
              <a:rPr lang="en-US" sz="1600" dirty="0" smtClean="0"/>
              <a:t>Monterey prepared an online survey of 58 potential questions that were reviewed and approved by OSDBU.</a:t>
            </a:r>
          </a:p>
          <a:p>
            <a:pPr>
              <a:spcBef>
                <a:spcPts val="600"/>
              </a:spcBef>
              <a:spcAft>
                <a:spcPts val="600"/>
              </a:spcAft>
            </a:pPr>
            <a:r>
              <a:rPr lang="en-US" sz="1600" dirty="0" smtClean="0"/>
              <a:t>10 June 2014 – VA SAC posted the RFI: VA119-14-I-0190; Mr. T. Leney prepared a personalized email that was sent, via Fed Delivery, to more than 6,228 business of all sizes that are registered in CCR and/or SBA as working in one of several IT-related NAICS codes.</a:t>
            </a:r>
          </a:p>
          <a:p>
            <a:pPr>
              <a:spcBef>
                <a:spcPts val="600"/>
              </a:spcBef>
              <a:spcAft>
                <a:spcPts val="600"/>
              </a:spcAft>
            </a:pPr>
            <a:r>
              <a:rPr lang="en-US" sz="1600" dirty="0" smtClean="0"/>
              <a:t>Monterey monitored and provided updates through the RFI open period.</a:t>
            </a:r>
          </a:p>
          <a:p>
            <a:pPr>
              <a:spcBef>
                <a:spcPts val="600"/>
              </a:spcBef>
              <a:spcAft>
                <a:spcPts val="600"/>
              </a:spcAft>
            </a:pPr>
            <a:r>
              <a:rPr lang="en-US" sz="1600" dirty="0" smtClean="0"/>
              <a:t>27 June 2014 – The RFI closed and Monterey pulled responses for analysis.</a:t>
            </a:r>
          </a:p>
          <a:p>
            <a:pPr>
              <a:spcBef>
                <a:spcPts val="600"/>
              </a:spcBef>
              <a:spcAft>
                <a:spcPts val="600"/>
              </a:spcAft>
            </a:pPr>
            <a:endParaRPr lang="en-US" sz="1600" dirty="0" smtClean="0"/>
          </a:p>
          <a:p>
            <a:pPr>
              <a:spcBef>
                <a:spcPts val="600"/>
              </a:spcBef>
              <a:spcAft>
                <a:spcPts val="600"/>
              </a:spcAft>
            </a:pPr>
            <a:endParaRPr lang="en-US" sz="1600" dirty="0" smtClean="0"/>
          </a:p>
          <a:p>
            <a:pPr>
              <a:spcBef>
                <a:spcPts val="600"/>
              </a:spcBef>
              <a:spcAft>
                <a:spcPts val="600"/>
              </a:spcAft>
            </a:pPr>
            <a:endParaRPr lang="en-US" sz="1600" dirty="0" smtClean="0"/>
          </a:p>
        </p:txBody>
      </p:sp>
      <p:sp>
        <p:nvSpPr>
          <p:cNvPr id="4" name="Slide Number Placeholder 3"/>
          <p:cNvSpPr>
            <a:spLocks noGrp="1"/>
          </p:cNvSpPr>
          <p:nvPr>
            <p:ph type="sldNum" sz="quarter" idx="10"/>
          </p:nvPr>
        </p:nvSpPr>
        <p:spPr/>
        <p:txBody>
          <a:bodyPr/>
          <a:lstStyle/>
          <a:p>
            <a:fld id="{32FCF0CE-13DC-488E-9D1E-7D75B1BCA9F6}" type="slidenum">
              <a:rPr lang="en-US" smtClean="0"/>
              <a:t>2</a:t>
            </a:fld>
            <a:endParaRPr lang="en-US" dirty="0"/>
          </a:p>
        </p:txBody>
      </p:sp>
    </p:spTree>
    <p:extLst>
      <p:ext uri="{BB962C8B-B14F-4D97-AF65-F5344CB8AC3E}">
        <p14:creationId xmlns:p14="http://schemas.microsoft.com/office/powerpoint/2010/main" val="276802424"/>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z="2800" dirty="0" smtClean="0"/>
              <a:t>Addressing: Receipts, Backorders, Cancellations, Short-ships, and Returns</a:t>
            </a:r>
            <a:endParaRPr lang="en-US" sz="4000" dirty="0"/>
          </a:p>
        </p:txBody>
      </p:sp>
      <p:sp>
        <p:nvSpPr>
          <p:cNvPr id="4" name="Slide Number Placeholder 3"/>
          <p:cNvSpPr>
            <a:spLocks noGrp="1"/>
          </p:cNvSpPr>
          <p:nvPr>
            <p:ph type="sldNum" sz="quarter" idx="10"/>
          </p:nvPr>
        </p:nvSpPr>
        <p:spPr/>
        <p:txBody>
          <a:bodyPr/>
          <a:lstStyle/>
          <a:p>
            <a:fld id="{32FCF0CE-13DC-488E-9D1E-7D75B1BCA9F6}" type="slidenum">
              <a:rPr lang="en-US" smtClean="0"/>
              <a:t>20</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247447908"/>
              </p:ext>
            </p:extLst>
          </p:nvPr>
        </p:nvGraphicFramePr>
        <p:xfrm>
          <a:off x="720727" y="1730435"/>
          <a:ext cx="7966075" cy="2331350"/>
        </p:xfrm>
        <a:graphic>
          <a:graphicData uri="http://schemas.openxmlformats.org/drawingml/2006/table">
            <a:tbl>
              <a:tblPr/>
              <a:tblGrid>
                <a:gridCol w="1593215"/>
                <a:gridCol w="1593215"/>
                <a:gridCol w="1593215"/>
                <a:gridCol w="1593215"/>
                <a:gridCol w="1593215"/>
              </a:tblGrid>
              <a:tr h="419946">
                <a:tc gridSpan="5">
                  <a:txBody>
                    <a:bodyPr/>
                    <a:lstStyle/>
                    <a:p>
                      <a:pPr algn="ctr" fontAlgn="ctr"/>
                      <a:r>
                        <a:rPr lang="en-US" sz="1600" b="1" i="0" u="none" strike="noStrike" dirty="0">
                          <a:solidFill>
                            <a:srgbClr val="000000"/>
                          </a:solidFill>
                          <a:effectLst/>
                          <a:latin typeface="+mn-lt"/>
                        </a:rPr>
                        <a:t>Identify which of the following characteristics your company can develop for receiving of goods, backorders, partial shipments, and returns: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27415">
                <a:tc>
                  <a:txBody>
                    <a:bodyPr/>
                    <a:lstStyle/>
                    <a:p>
                      <a:pPr algn="ctr" fontAlgn="ctr"/>
                      <a:r>
                        <a:rPr lang="en-US" sz="1200" b="1" i="0" u="none" strike="noStrike" dirty="0">
                          <a:solidFill>
                            <a:srgbClr val="000000"/>
                          </a:solidFill>
                          <a:effectLst/>
                          <a:latin typeface="+mn-lt"/>
                        </a:rPr>
                        <a:t>Cancellation of PO backorder by requestor or buyer within specific timeframe prior to shipment</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Cancellation of PO entered by requestor or buyer within specific timeframe prior to shipment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Partial receipting, by line item, and updating of PO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PO adjustment with return notification and credit adjustment to PO or future PO fulfillment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PO shipment verification by requestor or buyer</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13995">
                <a:tc>
                  <a:txBody>
                    <a:bodyPr/>
                    <a:lstStyle/>
                    <a:p>
                      <a:pPr algn="ctr" fontAlgn="ctr"/>
                      <a:r>
                        <a:rPr lang="en-US" sz="1600" b="1" i="0" u="none" strike="noStrike" dirty="0">
                          <a:solidFill>
                            <a:srgbClr val="000000"/>
                          </a:solidFill>
                          <a:effectLst/>
                          <a:latin typeface="+mn-lt"/>
                        </a:rPr>
                        <a:t>66</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63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3995">
                <a:tc>
                  <a:txBody>
                    <a:bodyPr/>
                    <a:lstStyle/>
                    <a:p>
                      <a:pPr algn="ctr" fontAlgn="ctr"/>
                      <a:r>
                        <a:rPr lang="en-US" sz="1600" b="1" i="0" u="none" strike="noStrike" dirty="0">
                          <a:solidFill>
                            <a:srgbClr val="000000"/>
                          </a:solidFill>
                          <a:effectLst/>
                          <a:latin typeface="+mn-lt"/>
                        </a:rPr>
                        <a:t>89%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91%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84%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86%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85%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5" name="TextBox 4"/>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49564472"/>
              </p:ext>
            </p:extLst>
          </p:nvPr>
        </p:nvGraphicFramePr>
        <p:xfrm>
          <a:off x="257618" y="4467084"/>
          <a:ext cx="8429184" cy="1517786"/>
        </p:xfrm>
        <a:graphic>
          <a:graphicData uri="http://schemas.openxmlformats.org/drawingml/2006/table">
            <a:tbl>
              <a:tblPr/>
              <a:tblGrid>
                <a:gridCol w="1246613"/>
                <a:gridCol w="652961"/>
                <a:gridCol w="652961"/>
                <a:gridCol w="652961"/>
                <a:gridCol w="652961"/>
                <a:gridCol w="652961"/>
                <a:gridCol w="652961"/>
                <a:gridCol w="652961"/>
                <a:gridCol w="652961"/>
                <a:gridCol w="652961"/>
                <a:gridCol w="652961"/>
                <a:gridCol w="652961"/>
              </a:tblGrid>
              <a:tr h="272181">
                <a:tc>
                  <a:txBody>
                    <a:bodyPr/>
                    <a:lstStyle/>
                    <a:p>
                      <a:pPr algn="l" fontAlgn="b"/>
                      <a:endParaRPr lang="en-US" sz="1100" b="0" i="0" u="none" strike="noStrike" dirty="0">
                        <a:solidFill>
                          <a:srgbClr val="000000"/>
                        </a:solidFill>
                        <a:effectLst/>
                        <a:latin typeface="+mn-lt"/>
                      </a:endParaRPr>
                    </a:p>
                  </a:txBody>
                  <a:tcPr marL="5281" marR="5281" marT="5281" marB="0" anchor="b">
                    <a:lnL>
                      <a:noFill/>
                    </a:lnL>
                    <a:lnR w="6350" cap="flat" cmpd="sng" algn="ctr">
                      <a:solidFill>
                        <a:srgbClr val="000000"/>
                      </a:solidFill>
                      <a:prstDash val="solid"/>
                      <a:round/>
                      <a:headEnd type="none" w="med" len="med"/>
                      <a:tailEnd type="none" w="med" len="med"/>
                    </a:lnR>
                    <a:lnT>
                      <a:noFill/>
                    </a:lnT>
                    <a:lnB>
                      <a:noFill/>
                    </a:lnB>
                  </a:tcPr>
                </a:tc>
                <a:tc gridSpan="11">
                  <a:txBody>
                    <a:bodyPr/>
                    <a:lstStyle/>
                    <a:p>
                      <a:pPr algn="ctr" fontAlgn="ctr"/>
                      <a:r>
                        <a:rPr lang="en-US" sz="1200" b="1" i="0" u="none" strike="noStrike" dirty="0">
                          <a:solidFill>
                            <a:srgbClr val="000000"/>
                          </a:solidFill>
                          <a:effectLst/>
                          <a:latin typeface="+mn-lt"/>
                        </a:rPr>
                        <a:t>Identify the total number of SKUs that an online e-commerce web portal catalog can manage:</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3773">
                <a:tc>
                  <a:txBody>
                    <a:bodyPr/>
                    <a:lstStyle/>
                    <a:p>
                      <a:pPr algn="l" fontAlgn="b"/>
                      <a:endParaRPr lang="en-US" sz="1400" b="0" i="0" u="none" strike="noStrike" dirty="0">
                        <a:solidFill>
                          <a:srgbClr val="000000"/>
                        </a:solidFill>
                        <a:effectLst/>
                        <a:latin typeface="+mn-lt"/>
                      </a:endParaRPr>
                    </a:p>
                  </a:txBody>
                  <a:tcPr marL="5281" marR="5281" marT="528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mn-lt"/>
                        </a:rPr>
                        <a:t>0-20,000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20,001 - 40,000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40,001 - 60,000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60,001 - 80,000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80,001 - 100,000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100,001 - 120,000)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120,001 - 140,000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140,001 - 160,000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160,001 - 180,000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180,001 - 200,000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200,001 +</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37754">
                <a:tc>
                  <a:txBody>
                    <a:bodyPr/>
                    <a:lstStyle/>
                    <a:p>
                      <a:pPr algn="l" fontAlgn="b"/>
                      <a:r>
                        <a:rPr lang="en-US" sz="1400" b="0" i="0" u="none" strike="noStrike" dirty="0">
                          <a:solidFill>
                            <a:srgbClr val="000000"/>
                          </a:solidFill>
                          <a:effectLst/>
                          <a:latin typeface="+mn-lt"/>
                        </a:rPr>
                        <a:t>All Companies</a:t>
                      </a:r>
                    </a:p>
                  </a:txBody>
                  <a:tcPr marL="47532"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57</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7754">
                <a:tc>
                  <a:txBody>
                    <a:bodyPr/>
                    <a:lstStyle/>
                    <a:p>
                      <a:pPr algn="l" fontAlgn="b"/>
                      <a:r>
                        <a:rPr lang="en-US" sz="1400" b="0" i="0" u="none" strike="noStrike" dirty="0">
                          <a:solidFill>
                            <a:srgbClr val="000000"/>
                          </a:solidFill>
                          <a:effectLst/>
                          <a:latin typeface="+mn-lt"/>
                        </a:rPr>
                        <a:t>% of Total (74)</a:t>
                      </a:r>
                    </a:p>
                  </a:txBody>
                  <a:tcPr marL="47532"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77%</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7754">
                <a:tc>
                  <a:txBody>
                    <a:bodyPr/>
                    <a:lstStyle/>
                    <a:p>
                      <a:pPr algn="l" fontAlgn="b"/>
                      <a:r>
                        <a:rPr lang="en-US" sz="1400" b="0" i="0" u="none" strike="noStrike" dirty="0">
                          <a:solidFill>
                            <a:srgbClr val="000000"/>
                          </a:solidFill>
                          <a:effectLst/>
                          <a:latin typeface="+mn-lt"/>
                        </a:rPr>
                        <a:t> # of LBs </a:t>
                      </a:r>
                    </a:p>
                  </a:txBody>
                  <a:tcPr marL="47532"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smtClean="0">
                          <a:solidFill>
                            <a:srgbClr val="000000"/>
                          </a:solidFill>
                          <a:effectLst/>
                          <a:latin typeface="+mn-lt"/>
                        </a:rPr>
                        <a:t>3 </a:t>
                      </a:r>
                      <a:endParaRPr lang="en-US" sz="1400" b="1" i="0" u="none" strike="noStrike" dirty="0">
                        <a:solidFill>
                          <a:srgbClr val="000000"/>
                        </a:solidFill>
                        <a:effectLst/>
                        <a:latin typeface="+mn-lt"/>
                      </a:endParaRP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smtClean="0">
                          <a:solidFill>
                            <a:srgbClr val="000000"/>
                          </a:solidFill>
                          <a:effectLst/>
                          <a:latin typeface="+mn-lt"/>
                        </a:rPr>
                        <a:t>3 </a:t>
                      </a:r>
                      <a:endParaRPr lang="en-US" sz="1400" b="1" i="0" u="none" strike="noStrike" dirty="0">
                        <a:solidFill>
                          <a:srgbClr val="000000"/>
                        </a:solidFill>
                        <a:effectLst/>
                        <a:latin typeface="+mn-lt"/>
                      </a:endParaRP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7754">
                <a:tc>
                  <a:txBody>
                    <a:bodyPr/>
                    <a:lstStyle/>
                    <a:p>
                      <a:pPr algn="l" fontAlgn="b"/>
                      <a:r>
                        <a:rPr lang="en-US" sz="1400" b="0" i="0" u="none" strike="noStrike" dirty="0">
                          <a:solidFill>
                            <a:srgbClr val="000000"/>
                          </a:solidFill>
                          <a:effectLst/>
                          <a:latin typeface="+mn-lt"/>
                        </a:rPr>
                        <a:t> # of SBs </a:t>
                      </a:r>
                    </a:p>
                  </a:txBody>
                  <a:tcPr marL="47532" marR="5281" marT="5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40</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29</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29</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29</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29</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29</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29</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29</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29</a:t>
                      </a: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smtClean="0">
                          <a:solidFill>
                            <a:srgbClr val="000000"/>
                          </a:solidFill>
                          <a:effectLst/>
                          <a:latin typeface="+mn-lt"/>
                        </a:rPr>
                        <a:t>29 </a:t>
                      </a:r>
                      <a:endParaRPr lang="en-US" sz="1400" b="1" i="0" u="none" strike="noStrike" dirty="0">
                        <a:solidFill>
                          <a:srgbClr val="000000"/>
                        </a:solidFill>
                        <a:effectLst/>
                        <a:latin typeface="+mn-lt"/>
                      </a:endParaRP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smtClean="0">
                          <a:solidFill>
                            <a:srgbClr val="000000"/>
                          </a:solidFill>
                          <a:effectLst/>
                          <a:latin typeface="+mn-lt"/>
                        </a:rPr>
                        <a:t>29 </a:t>
                      </a:r>
                      <a:endParaRPr lang="en-US" sz="1400" b="1" i="0" u="none" strike="noStrike" dirty="0">
                        <a:solidFill>
                          <a:srgbClr val="000000"/>
                        </a:solidFill>
                        <a:effectLst/>
                        <a:latin typeface="+mn-lt"/>
                      </a:endParaRPr>
                    </a:p>
                  </a:txBody>
                  <a:tcPr marL="5281" marR="5281" marT="5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789239229"/>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Integration Examples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21</a:t>
            </a:fld>
            <a:endParaRPr lang="en-US" dirty="0"/>
          </a:p>
        </p:txBody>
      </p:sp>
      <p:sp>
        <p:nvSpPr>
          <p:cNvPr id="5" name="TextBox 4"/>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pic>
        <p:nvPicPr>
          <p:cNvPr id="3" name="Picture 2"/>
          <p:cNvPicPr>
            <a:picLocks noChangeAspect="1"/>
          </p:cNvPicPr>
          <p:nvPr/>
        </p:nvPicPr>
        <p:blipFill>
          <a:blip r:embed="rId2"/>
          <a:stretch>
            <a:fillRect/>
          </a:stretch>
        </p:blipFill>
        <p:spPr>
          <a:xfrm>
            <a:off x="815977" y="3964565"/>
            <a:ext cx="2857500" cy="2143125"/>
          </a:xfrm>
          <a:prstGeom prst="rect">
            <a:avLst/>
          </a:prstGeom>
          <a:ln>
            <a:solidFill>
              <a:schemeClr val="accent4">
                <a:lumMod val="95000"/>
                <a:lumOff val="5000"/>
              </a:schemeClr>
            </a:solidFill>
          </a:ln>
        </p:spPr>
      </p:pic>
      <p:graphicFrame>
        <p:nvGraphicFramePr>
          <p:cNvPr id="7" name="Table 6"/>
          <p:cNvGraphicFramePr>
            <a:graphicFrameLocks noGrp="1"/>
          </p:cNvGraphicFramePr>
          <p:nvPr>
            <p:extLst>
              <p:ext uri="{D42A27DB-BD31-4B8C-83A1-F6EECF244321}">
                <p14:modId xmlns:p14="http://schemas.microsoft.com/office/powerpoint/2010/main" val="1795073018"/>
              </p:ext>
            </p:extLst>
          </p:nvPr>
        </p:nvGraphicFramePr>
        <p:xfrm>
          <a:off x="1007401" y="1800488"/>
          <a:ext cx="7305325" cy="1781228"/>
        </p:xfrm>
        <a:graphic>
          <a:graphicData uri="http://schemas.openxmlformats.org/drawingml/2006/table">
            <a:tbl>
              <a:tblPr/>
              <a:tblGrid>
                <a:gridCol w="1461065"/>
                <a:gridCol w="1461065"/>
                <a:gridCol w="1461065"/>
                <a:gridCol w="1461065"/>
                <a:gridCol w="1461065"/>
              </a:tblGrid>
              <a:tr h="1335458">
                <a:tc>
                  <a:txBody>
                    <a:bodyPr/>
                    <a:lstStyle/>
                    <a:p>
                      <a:pPr algn="ctr" fontAlgn="ctr"/>
                      <a:r>
                        <a:rPr lang="en-US" sz="1400" b="1" i="0" u="none" strike="noStrike" dirty="0">
                          <a:solidFill>
                            <a:srgbClr val="000000"/>
                          </a:solidFill>
                          <a:effectLst/>
                          <a:latin typeface="+mn-lt"/>
                        </a:rPr>
                        <a:t>Integration with Contract management system</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Integration with EDI systems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Integration with invoicing application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Integration with internal procurement portal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Integration with Point of Use software programming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48808">
                <a:tc>
                  <a:txBody>
                    <a:bodyPr/>
                    <a:lstStyle/>
                    <a:p>
                      <a:pPr algn="ctr" fontAlgn="ctr"/>
                      <a:r>
                        <a:rPr lang="en-US" sz="1400" b="1" i="0" u="none" strike="noStrike" dirty="0">
                          <a:solidFill>
                            <a:srgbClr val="000000"/>
                          </a:solidFill>
                          <a:effectLst/>
                          <a:latin typeface="+mn-lt"/>
                        </a:rPr>
                        <a:t>46</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8808">
                <a:tc>
                  <a:txBody>
                    <a:bodyPr/>
                    <a:lstStyle/>
                    <a:p>
                      <a:pPr algn="ctr" fontAlgn="ctr"/>
                      <a:r>
                        <a:rPr lang="en-US" sz="1400" b="1" i="0" u="none" strike="noStrike" dirty="0">
                          <a:solidFill>
                            <a:srgbClr val="000000"/>
                          </a:solidFill>
                          <a:effectLst/>
                          <a:latin typeface="+mn-lt"/>
                        </a:rPr>
                        <a:t>62%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80070297"/>
              </p:ext>
            </p:extLst>
          </p:nvPr>
        </p:nvGraphicFramePr>
        <p:xfrm>
          <a:off x="3879272" y="3945515"/>
          <a:ext cx="4378036" cy="2162175"/>
        </p:xfrm>
        <a:graphic>
          <a:graphicData uri="http://schemas.openxmlformats.org/drawingml/2006/table">
            <a:tbl>
              <a:tblPr/>
              <a:tblGrid>
                <a:gridCol w="1094509"/>
                <a:gridCol w="1094509"/>
                <a:gridCol w="1094509"/>
                <a:gridCol w="1094509"/>
              </a:tblGrid>
              <a:tr h="1335458">
                <a:tc>
                  <a:txBody>
                    <a:bodyPr/>
                    <a:lstStyle/>
                    <a:p>
                      <a:pPr algn="ctr" fontAlgn="ctr"/>
                      <a:r>
                        <a:rPr lang="en-US" sz="1400" b="1" i="0" u="none" strike="noStrike" dirty="0">
                          <a:solidFill>
                            <a:srgbClr val="000000"/>
                          </a:solidFill>
                          <a:effectLst/>
                          <a:latin typeface="+mn-lt"/>
                        </a:rPr>
                        <a:t>Integration with multiple product distribution </a:t>
                      </a:r>
                      <a:r>
                        <a:rPr lang="en-US" sz="1400" b="1" i="0" u="none" strike="noStrike" dirty="0" smtClean="0">
                          <a:solidFill>
                            <a:srgbClr val="000000"/>
                          </a:solidFill>
                          <a:effectLst/>
                          <a:latin typeface="+mn-lt"/>
                        </a:rPr>
                        <a:t>platforms</a:t>
                      </a:r>
                      <a:endParaRPr lang="en-US" sz="14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Integration with MS Office productivity tools - upload/download into Excel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Integration with supplier portals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Integration with VA's ERP systems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48808">
                <a:tc>
                  <a:txBody>
                    <a:bodyPr/>
                    <a:lstStyle/>
                    <a:p>
                      <a:pPr algn="ctr" fontAlgn="ctr"/>
                      <a:r>
                        <a:rPr lang="en-US" sz="1400" b="1" i="0" u="none" strike="noStrike" dirty="0">
                          <a:solidFill>
                            <a:srgbClr val="000000"/>
                          </a:solidFill>
                          <a:effectLst/>
                          <a:latin typeface="+mn-lt"/>
                        </a:rPr>
                        <a:t>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8808">
                <a:tc>
                  <a:txBody>
                    <a:bodyPr/>
                    <a:lstStyle/>
                    <a:p>
                      <a:pPr algn="ctr" fontAlgn="ctr"/>
                      <a:r>
                        <a:rPr lang="en-US" sz="1400" b="1" i="0" u="none" strike="noStrike" dirty="0">
                          <a:solidFill>
                            <a:srgbClr val="000000"/>
                          </a:solidFill>
                          <a:effectLst/>
                          <a:latin typeface="+mn-lt"/>
                        </a:rPr>
                        <a:t>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911678735"/>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Reporting Capabilities:</a:t>
            </a:r>
            <a:br>
              <a:rPr lang="en-US" dirty="0" smtClean="0"/>
            </a:br>
            <a:r>
              <a:rPr lang="en-US" dirty="0" smtClean="0"/>
              <a:t>Analytics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22</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412120685"/>
              </p:ext>
            </p:extLst>
          </p:nvPr>
        </p:nvGraphicFramePr>
        <p:xfrm>
          <a:off x="133008" y="1417638"/>
          <a:ext cx="8877984" cy="4823460"/>
        </p:xfrm>
        <a:graphic>
          <a:graphicData uri="http://schemas.openxmlformats.org/drawingml/2006/table">
            <a:tbl>
              <a:tblPr/>
              <a:tblGrid>
                <a:gridCol w="739832"/>
                <a:gridCol w="739832"/>
                <a:gridCol w="739832"/>
                <a:gridCol w="739832"/>
                <a:gridCol w="739832"/>
                <a:gridCol w="739832"/>
                <a:gridCol w="739832"/>
                <a:gridCol w="739832"/>
                <a:gridCol w="739832"/>
                <a:gridCol w="739832"/>
                <a:gridCol w="739832"/>
                <a:gridCol w="739832"/>
              </a:tblGrid>
              <a:tr h="190500">
                <a:tc gridSpan="12">
                  <a:txBody>
                    <a:bodyPr/>
                    <a:lstStyle/>
                    <a:p>
                      <a:pPr algn="ctr" fontAlgn="ctr"/>
                      <a:r>
                        <a:rPr lang="en-US" sz="1050" b="1" i="0" u="none" strike="noStrike" dirty="0">
                          <a:solidFill>
                            <a:srgbClr val="000000"/>
                          </a:solidFill>
                          <a:effectLst/>
                          <a:latin typeface="+mn-lt"/>
                        </a:rPr>
                        <a:t>Indicate which of the following analytics formats (real-time) that your company is capable of developing for an e-commerce portal: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0500">
                <a:tc gridSpan="12">
                  <a:txBody>
                    <a:bodyPr/>
                    <a:lstStyle/>
                    <a:p>
                      <a:pPr algn="ctr" fontAlgn="ctr"/>
                      <a:r>
                        <a:rPr lang="en-US" sz="1050" b="1" i="0" u="none" strike="noStrike" dirty="0">
                          <a:solidFill>
                            <a:srgbClr val="000000"/>
                          </a:solidFill>
                          <a:effectLst/>
                          <a:latin typeface="+mn-lt"/>
                        </a:rPr>
                        <a:t>SINGLE SITE REPORTS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57250">
                <a:tc>
                  <a:txBody>
                    <a:bodyPr/>
                    <a:lstStyle/>
                    <a:p>
                      <a:pPr algn="ctr" fontAlgn="ctr"/>
                      <a:r>
                        <a:rPr lang="en-US" sz="1050" b="1" i="0" u="none" strike="noStrike" dirty="0">
                          <a:solidFill>
                            <a:srgbClr val="000000"/>
                          </a:solidFill>
                          <a:effectLst/>
                          <a:latin typeface="+mn-lt"/>
                        </a:rPr>
                        <a:t>Backorders and shipping errors</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Fill-rates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Inventory management (from integrated data </a:t>
                      </a:r>
                      <a:r>
                        <a:rPr lang="en-US" sz="1050" b="1" i="0" u="none" strike="noStrike" dirty="0" smtClean="0">
                          <a:solidFill>
                            <a:srgbClr val="000000"/>
                          </a:solidFill>
                          <a:effectLst/>
                          <a:latin typeface="+mn-lt"/>
                        </a:rPr>
                        <a:t>exchange)</a:t>
                      </a:r>
                      <a:endParaRPr lang="en-US" sz="105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Product purchase history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Product recalls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Product spend analysis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Product usage/trending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Purchase order approvals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Refund status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Vendor spend analysis/trending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Warehouse/Distribution activity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Other</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90500">
                <a:tc>
                  <a:txBody>
                    <a:bodyPr/>
                    <a:lstStyle/>
                    <a:p>
                      <a:pPr algn="ctr" fontAlgn="ctr"/>
                      <a:r>
                        <a:rPr lang="en-US" sz="1050" b="1" i="0" u="none" strike="noStrike" dirty="0">
                          <a:solidFill>
                            <a:srgbClr val="000000"/>
                          </a:solidFill>
                          <a:effectLst/>
                          <a:latin typeface="+mn-lt"/>
                        </a:rPr>
                        <a:t>59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0500">
                <a:tc>
                  <a:txBody>
                    <a:bodyPr/>
                    <a:lstStyle/>
                    <a:p>
                      <a:pPr algn="ctr" fontAlgn="ctr"/>
                      <a:r>
                        <a:rPr lang="en-US" sz="1050" b="1" i="0" u="none" strike="noStrike" dirty="0">
                          <a:solidFill>
                            <a:srgbClr val="000000"/>
                          </a:solidFill>
                          <a:effectLst/>
                          <a:latin typeface="+mn-lt"/>
                        </a:rPr>
                        <a:t>80%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70%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0500">
                <a:tc gridSpan="12">
                  <a:txBody>
                    <a:bodyPr/>
                    <a:lstStyle/>
                    <a:p>
                      <a:pPr algn="ctr" fontAlgn="ctr"/>
                      <a:r>
                        <a:rPr lang="en-US" sz="1050" b="1" i="0" u="none" strike="noStrike" dirty="0">
                          <a:solidFill>
                            <a:srgbClr val="000000"/>
                          </a:solidFill>
                          <a:effectLst/>
                          <a:latin typeface="+mn-lt"/>
                        </a:rPr>
                        <a:t>Regional/VISN Group Site Reports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57250">
                <a:tc>
                  <a:txBody>
                    <a:bodyPr/>
                    <a:lstStyle/>
                    <a:p>
                      <a:pPr algn="ctr" fontAlgn="ctr"/>
                      <a:r>
                        <a:rPr lang="en-US" sz="1050" b="1" i="0" u="none" strike="noStrike" dirty="0">
                          <a:solidFill>
                            <a:srgbClr val="000000"/>
                          </a:solidFill>
                          <a:effectLst/>
                          <a:latin typeface="+mn-lt"/>
                        </a:rPr>
                        <a:t>Backorders and shipping errors</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Fill-rates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Inventory management (from integrated data </a:t>
                      </a:r>
                      <a:r>
                        <a:rPr lang="en-US" sz="1050" b="1" i="0" u="none" strike="noStrike" dirty="0" smtClean="0">
                          <a:solidFill>
                            <a:srgbClr val="000000"/>
                          </a:solidFill>
                          <a:effectLst/>
                          <a:latin typeface="+mn-lt"/>
                        </a:rPr>
                        <a:t>exchange)</a:t>
                      </a:r>
                      <a:endParaRPr lang="en-US" sz="105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Product purchase history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Product recalls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Product spend analysis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Product usage/trending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Purchase order approvals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Refund status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Vendor spend analysis/trending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Warehouse/Distribution activity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Other</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90500">
                <a:tc>
                  <a:txBody>
                    <a:bodyPr/>
                    <a:lstStyle/>
                    <a:p>
                      <a:pPr algn="ctr" fontAlgn="ctr"/>
                      <a:r>
                        <a:rPr lang="en-US" sz="1050" b="1" i="0" u="none" strike="noStrike" dirty="0">
                          <a:solidFill>
                            <a:srgbClr val="000000"/>
                          </a:solidFill>
                          <a:effectLst/>
                          <a:latin typeface="+mn-lt"/>
                        </a:rPr>
                        <a:t>44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37</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0500">
                <a:tc>
                  <a:txBody>
                    <a:bodyPr/>
                    <a:lstStyle/>
                    <a:p>
                      <a:pPr algn="ctr" fontAlgn="ctr"/>
                      <a:r>
                        <a:rPr lang="en-US" sz="1050" b="1" i="0" u="none" strike="noStrike" dirty="0">
                          <a:solidFill>
                            <a:srgbClr val="000000"/>
                          </a:solidFill>
                          <a:effectLst/>
                          <a:latin typeface="+mn-lt"/>
                        </a:rPr>
                        <a:t>59%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0500">
                <a:tc gridSpan="12">
                  <a:txBody>
                    <a:bodyPr/>
                    <a:lstStyle/>
                    <a:p>
                      <a:pPr algn="ctr" fontAlgn="ctr"/>
                      <a:r>
                        <a:rPr lang="en-US" sz="1050" b="1" i="0" u="none" strike="noStrike" dirty="0">
                          <a:solidFill>
                            <a:srgbClr val="000000"/>
                          </a:solidFill>
                          <a:effectLst/>
                          <a:latin typeface="+mn-lt"/>
                        </a:rPr>
                        <a:t>NATIONAL REPORTS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57250">
                <a:tc>
                  <a:txBody>
                    <a:bodyPr/>
                    <a:lstStyle/>
                    <a:p>
                      <a:pPr algn="ctr" fontAlgn="ctr"/>
                      <a:r>
                        <a:rPr lang="en-US" sz="1050" b="1" i="0" u="none" strike="noStrike" dirty="0">
                          <a:solidFill>
                            <a:srgbClr val="000000"/>
                          </a:solidFill>
                          <a:effectLst/>
                          <a:latin typeface="+mn-lt"/>
                        </a:rPr>
                        <a:t>Backorders and shipping errors</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Fill-rates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Inventory management (from integrated data </a:t>
                      </a:r>
                      <a:r>
                        <a:rPr lang="en-US" sz="1050" b="1" i="0" u="none" strike="noStrike" dirty="0" smtClean="0">
                          <a:solidFill>
                            <a:srgbClr val="000000"/>
                          </a:solidFill>
                          <a:effectLst/>
                          <a:latin typeface="+mn-lt"/>
                        </a:rPr>
                        <a:t>exchange)</a:t>
                      </a:r>
                      <a:endParaRPr lang="en-US" sz="105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Product purchase history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Product recalls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Product spend analysis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Product usage/trending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Purchase order approvals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Refund status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Vendor spend analysis/trending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Warehouse/Distribution activity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50" b="1" i="0" u="none" strike="noStrike" dirty="0">
                          <a:solidFill>
                            <a:srgbClr val="000000"/>
                          </a:solidFill>
                          <a:effectLst/>
                          <a:latin typeface="+mn-lt"/>
                        </a:rPr>
                        <a:t>Other</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90500">
                <a:tc>
                  <a:txBody>
                    <a:bodyPr/>
                    <a:lstStyle/>
                    <a:p>
                      <a:pPr algn="ctr" fontAlgn="ctr"/>
                      <a:r>
                        <a:rPr lang="en-US" sz="1050" b="1" i="0" u="none" strike="noStrike" dirty="0">
                          <a:solidFill>
                            <a:srgbClr val="000000"/>
                          </a:solidFill>
                          <a:effectLst/>
                          <a:latin typeface="+mn-lt"/>
                        </a:rPr>
                        <a:t>54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48</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0025">
                <a:tc>
                  <a:txBody>
                    <a:bodyPr/>
                    <a:lstStyle/>
                    <a:p>
                      <a:pPr algn="ctr" fontAlgn="ctr"/>
                      <a:r>
                        <a:rPr lang="en-US" sz="1050" b="1" i="0" u="none" strike="noStrike" dirty="0">
                          <a:solidFill>
                            <a:srgbClr val="000000"/>
                          </a:solidFill>
                          <a:effectLst/>
                          <a:latin typeface="+mn-lt"/>
                        </a:rPr>
                        <a:t>73%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82%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82%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50" b="1" i="0" u="none" strike="noStrike" dirty="0">
                          <a:solidFill>
                            <a:srgbClr val="000000"/>
                          </a:solidFill>
                          <a:effectLst/>
                          <a:latin typeface="+mn-lt"/>
                        </a:rPr>
                        <a:t>65%</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5" name="TextBox 4"/>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spTree>
    <p:extLst>
      <p:ext uri="{BB962C8B-B14F-4D97-AF65-F5344CB8AC3E}">
        <p14:creationId xmlns:p14="http://schemas.microsoft.com/office/powerpoint/2010/main" val="146470867"/>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Development Phases Utilized</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23</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078874121"/>
              </p:ext>
            </p:extLst>
          </p:nvPr>
        </p:nvGraphicFramePr>
        <p:xfrm>
          <a:off x="734289" y="1671488"/>
          <a:ext cx="7758545" cy="3011349"/>
        </p:xfrm>
        <a:graphic>
          <a:graphicData uri="http://schemas.openxmlformats.org/drawingml/2006/table">
            <a:tbl>
              <a:tblPr/>
              <a:tblGrid>
                <a:gridCol w="1551709"/>
                <a:gridCol w="1551709"/>
                <a:gridCol w="1551709"/>
                <a:gridCol w="1551709"/>
                <a:gridCol w="1551709"/>
              </a:tblGrid>
              <a:tr h="500127">
                <a:tc gridSpan="5">
                  <a:txBody>
                    <a:bodyPr/>
                    <a:lstStyle/>
                    <a:p>
                      <a:pPr algn="ctr" fontAlgn="ctr"/>
                      <a:r>
                        <a:rPr lang="en-US" sz="1400" b="1" i="0" u="none" strike="noStrike" dirty="0">
                          <a:solidFill>
                            <a:srgbClr val="000000"/>
                          </a:solidFill>
                          <a:effectLst/>
                          <a:latin typeface="+mn-lt"/>
                        </a:rPr>
                        <a:t>Identify those phases of the system/software development life cycle implemented by your company:</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39994">
                <a:tc>
                  <a:txBody>
                    <a:bodyPr/>
                    <a:lstStyle/>
                    <a:p>
                      <a:pPr algn="ctr" fontAlgn="ctr"/>
                      <a:r>
                        <a:rPr lang="en-US" sz="1200" b="1" i="0" u="none" strike="noStrike" dirty="0">
                          <a:solidFill>
                            <a:srgbClr val="000000"/>
                          </a:solidFill>
                          <a:effectLst/>
                          <a:latin typeface="+mn-lt"/>
                        </a:rPr>
                        <a:t>CSC integration and testing</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CSCI testing</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CSCI/HWCI integration and testing</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Detail design</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Implementation and software unit testing</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55358">
                <a:tc>
                  <a:txBody>
                    <a:bodyPr/>
                    <a:lstStyle/>
                    <a:p>
                      <a:pPr algn="ctr" fontAlgn="ctr"/>
                      <a:r>
                        <a:rPr lang="en-US" sz="1400" b="1" i="0" u="none" strike="noStrike" dirty="0">
                          <a:solidFill>
                            <a:srgbClr val="000000"/>
                          </a:solidFill>
                          <a:effectLst/>
                          <a:latin typeface="+mn-lt"/>
                        </a:rPr>
                        <a:t>39</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32</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34</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65</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64</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5358">
                <a:tc>
                  <a:txBody>
                    <a:bodyPr/>
                    <a:lstStyle/>
                    <a:p>
                      <a:pPr algn="ctr" fontAlgn="ctr"/>
                      <a:r>
                        <a:rPr lang="en-US" sz="1400" b="1" i="0" u="none" strike="noStrike" dirty="0">
                          <a:solidFill>
                            <a:srgbClr val="000000"/>
                          </a:solidFill>
                          <a:effectLst/>
                          <a:latin typeface="+mn-lt"/>
                        </a:rPr>
                        <a:t>53%</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43%</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46%</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88%</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86%</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849796">
                <a:tc>
                  <a:txBody>
                    <a:bodyPr/>
                    <a:lstStyle/>
                    <a:p>
                      <a:pPr algn="ctr" fontAlgn="ctr"/>
                      <a:r>
                        <a:rPr lang="en-US" sz="1200" b="1" i="0" u="none" strike="noStrike" dirty="0">
                          <a:solidFill>
                            <a:srgbClr val="000000"/>
                          </a:solidFill>
                          <a:effectLst/>
                          <a:latin typeface="+mn-lt"/>
                        </a:rPr>
                        <a:t>Preliminary design</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Software requirements analysis</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System integration and testing software aspects only</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System/software requirements analysis software aspects only</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endParaRPr lang="en-US" sz="1400" b="0" i="0" u="none" strike="noStrike" dirty="0">
                        <a:solidFill>
                          <a:srgbClr val="000000"/>
                        </a:solidFill>
                        <a:effectLst/>
                        <a:latin typeface="+mn-lt"/>
                      </a:endParaRPr>
                    </a:p>
                  </a:txBody>
                  <a:tcPr marL="9230" marR="9230" marT="923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r>
              <a:tr h="255358">
                <a:tc>
                  <a:txBody>
                    <a:bodyPr/>
                    <a:lstStyle/>
                    <a:p>
                      <a:pPr algn="ctr" fontAlgn="ctr"/>
                      <a:r>
                        <a:rPr lang="en-US" sz="1400" b="1" i="0" u="none" strike="noStrike" dirty="0">
                          <a:solidFill>
                            <a:srgbClr val="000000"/>
                          </a:solidFill>
                          <a:effectLst/>
                          <a:latin typeface="+mn-lt"/>
                        </a:rPr>
                        <a:t>65</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68</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51</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49</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1400" b="0" i="0" u="none" strike="noStrike" dirty="0">
                        <a:solidFill>
                          <a:srgbClr val="000000"/>
                        </a:solidFill>
                        <a:effectLst/>
                        <a:latin typeface="+mn-lt"/>
                      </a:endParaRPr>
                    </a:p>
                  </a:txBody>
                  <a:tcPr marL="9230" marR="9230" marT="9230" marB="0" anchor="b">
                    <a:lnL w="6350" cap="flat" cmpd="sng" algn="ctr">
                      <a:solidFill>
                        <a:srgbClr val="000000"/>
                      </a:solidFill>
                      <a:prstDash val="solid"/>
                      <a:round/>
                      <a:headEnd type="none" w="med" len="med"/>
                      <a:tailEnd type="none" w="med" len="med"/>
                    </a:lnL>
                    <a:lnR>
                      <a:noFill/>
                    </a:lnR>
                    <a:lnT>
                      <a:noFill/>
                    </a:lnT>
                    <a:lnB>
                      <a:noFill/>
                    </a:lnB>
                  </a:tcPr>
                </a:tc>
              </a:tr>
              <a:tr h="255358">
                <a:tc>
                  <a:txBody>
                    <a:bodyPr/>
                    <a:lstStyle/>
                    <a:p>
                      <a:pPr algn="ctr" fontAlgn="ctr"/>
                      <a:r>
                        <a:rPr lang="en-US" sz="1400" b="1" i="0" u="none" strike="noStrike" dirty="0">
                          <a:solidFill>
                            <a:srgbClr val="000000"/>
                          </a:solidFill>
                          <a:effectLst/>
                          <a:latin typeface="+mn-lt"/>
                        </a:rPr>
                        <a:t>88%</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92%</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69%</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66%</a:t>
                      </a:r>
                    </a:p>
                  </a:txBody>
                  <a:tcPr marL="9230" marR="9230" marT="9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endParaRPr lang="en-US" sz="1400" b="0" i="0" u="none" strike="noStrike" dirty="0">
                        <a:solidFill>
                          <a:srgbClr val="000000"/>
                        </a:solidFill>
                        <a:effectLst/>
                        <a:latin typeface="+mn-lt"/>
                      </a:endParaRPr>
                    </a:p>
                  </a:txBody>
                  <a:tcPr marL="9230" marR="9230" marT="9230" marB="0" anchor="b">
                    <a:lnL w="635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5" name="TextBox 4"/>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sp>
        <p:nvSpPr>
          <p:cNvPr id="6" name="Rectangle 5"/>
          <p:cNvSpPr/>
          <p:nvPr/>
        </p:nvSpPr>
        <p:spPr>
          <a:xfrm>
            <a:off x="5179594" y="5007428"/>
            <a:ext cx="3356812" cy="1200329"/>
          </a:xfrm>
          <a:prstGeom prst="rect">
            <a:avLst/>
          </a:prstGeom>
        </p:spPr>
        <p:txBody>
          <a:bodyPr wrap="square">
            <a:spAutoFit/>
          </a:bodyPr>
          <a:lstStyle/>
          <a:p>
            <a:pPr marL="285750" indent="-285750">
              <a:buFont typeface="Arial" panose="020B0604020202020204" pitchFamily="34" charset="0"/>
              <a:buChar char="•"/>
            </a:pPr>
            <a:r>
              <a:rPr lang="en-US" i="1" dirty="0" smtClean="0"/>
              <a:t>IV&amp;V</a:t>
            </a:r>
            <a:endParaRPr lang="en-US" i="1" dirty="0"/>
          </a:p>
          <a:p>
            <a:pPr marL="285750" indent="-285750">
              <a:buFont typeface="Arial" panose="020B0604020202020204" pitchFamily="34" charset="0"/>
              <a:buChar char="•"/>
            </a:pPr>
            <a:r>
              <a:rPr lang="en-US" i="1" dirty="0" smtClean="0"/>
              <a:t>SDLC processes</a:t>
            </a:r>
          </a:p>
          <a:p>
            <a:pPr marL="285750" indent="-285750">
              <a:buFont typeface="Arial" panose="020B0604020202020204" pitchFamily="34" charset="0"/>
              <a:buChar char="•"/>
            </a:pPr>
            <a:r>
              <a:rPr lang="en-US" i="1" dirty="0" smtClean="0"/>
              <a:t>SEI </a:t>
            </a:r>
            <a:r>
              <a:rPr lang="en-US" i="1" dirty="0"/>
              <a:t>CMMi Level </a:t>
            </a:r>
            <a:r>
              <a:rPr lang="en-US" i="1" dirty="0" smtClean="0"/>
              <a:t>3</a:t>
            </a:r>
            <a:endParaRPr lang="en-US" i="1" dirty="0"/>
          </a:p>
          <a:p>
            <a:pPr marL="285750" indent="-285750">
              <a:buFont typeface="Arial" panose="020B0604020202020204" pitchFamily="34" charset="0"/>
              <a:buChar char="•"/>
            </a:pPr>
            <a:r>
              <a:rPr lang="en-US" i="1" dirty="0" smtClean="0"/>
              <a:t>Systems </a:t>
            </a:r>
            <a:r>
              <a:rPr lang="en-US" i="1" dirty="0"/>
              <a:t>Integration </a:t>
            </a:r>
            <a:r>
              <a:rPr lang="en-US" i="1" dirty="0" smtClean="0"/>
              <a:t>Testing</a:t>
            </a:r>
            <a:endParaRPr lang="en-US" i="1" dirty="0"/>
          </a:p>
        </p:txBody>
      </p:sp>
      <p:sp>
        <p:nvSpPr>
          <p:cNvPr id="7" name="TextBox 6"/>
          <p:cNvSpPr txBox="1"/>
          <p:nvPr/>
        </p:nvSpPr>
        <p:spPr>
          <a:xfrm>
            <a:off x="748146" y="4730429"/>
            <a:ext cx="4217821" cy="1477328"/>
          </a:xfrm>
          <a:prstGeom prst="rect">
            <a:avLst/>
          </a:prstGeom>
          <a:noFill/>
        </p:spPr>
        <p:txBody>
          <a:bodyPr wrap="none" rtlCol="0">
            <a:spAutoFit/>
          </a:bodyPr>
          <a:lstStyle/>
          <a:p>
            <a:r>
              <a:rPr lang="en-US" dirty="0" smtClean="0"/>
              <a:t>Other methods mentioned are:</a:t>
            </a:r>
          </a:p>
          <a:p>
            <a:pPr marL="285750" indent="-285750">
              <a:buFont typeface="Arial" panose="020B0604020202020204" pitchFamily="34" charset="0"/>
              <a:buChar char="•"/>
            </a:pPr>
            <a:r>
              <a:rPr lang="en-US" i="1" dirty="0"/>
              <a:t>Lean Six Sigma</a:t>
            </a:r>
          </a:p>
          <a:p>
            <a:pPr marL="285750" indent="-285750">
              <a:buFont typeface="Arial" panose="020B0604020202020204" pitchFamily="34" charset="0"/>
              <a:buChar char="•"/>
            </a:pPr>
            <a:r>
              <a:rPr lang="en-US" i="1" dirty="0"/>
              <a:t>Agile Software Development Method</a:t>
            </a:r>
          </a:p>
          <a:p>
            <a:pPr marL="285750" indent="-285750">
              <a:buFont typeface="Arial" panose="020B0604020202020204" pitchFamily="34" charset="0"/>
              <a:buChar char="•"/>
            </a:pPr>
            <a:r>
              <a:rPr lang="en-US" i="1" dirty="0"/>
              <a:t>Rational Method</a:t>
            </a:r>
          </a:p>
          <a:p>
            <a:pPr marL="285750" indent="-285750">
              <a:buFont typeface="Arial" panose="020B0604020202020204" pitchFamily="34" charset="0"/>
              <a:buChar char="•"/>
            </a:pPr>
            <a:r>
              <a:rPr lang="en-US" i="1" dirty="0"/>
              <a:t>Scrum methodology </a:t>
            </a:r>
          </a:p>
        </p:txBody>
      </p:sp>
    </p:spTree>
    <p:extLst>
      <p:ext uri="{BB962C8B-B14F-4D97-AF65-F5344CB8AC3E}">
        <p14:creationId xmlns:p14="http://schemas.microsoft.com/office/powerpoint/2010/main" val="647758221"/>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FCF0CE-13DC-488E-9D1E-7D75B1BCA9F6}" type="slidenum">
              <a:rPr lang="en-US" smtClean="0"/>
              <a:t>24</a:t>
            </a:fld>
            <a:endParaRPr lang="en-US" dirty="0"/>
          </a:p>
        </p:txBody>
      </p:sp>
      <p:sp>
        <p:nvSpPr>
          <p:cNvPr id="5" name="Title 1"/>
          <p:cNvSpPr>
            <a:spLocks noGrp="1"/>
          </p:cNvSpPr>
          <p:nvPr>
            <p:ph type="title"/>
          </p:nvPr>
        </p:nvSpPr>
        <p:spPr>
          <a:xfrm>
            <a:off x="2244727" y="274638"/>
            <a:ext cx="6442075" cy="1143000"/>
          </a:xfrm>
        </p:spPr>
        <p:txBody>
          <a:bodyPr/>
          <a:lstStyle/>
          <a:p>
            <a:pPr algn="r"/>
            <a:r>
              <a:rPr lang="en-US" dirty="0" smtClean="0"/>
              <a:t>COTS Adaptability Experience</a:t>
            </a:r>
            <a:endParaRPr lang="en-US" dirty="0"/>
          </a:p>
        </p:txBody>
      </p:sp>
      <p:sp>
        <p:nvSpPr>
          <p:cNvPr id="7" name="TextBox 6"/>
          <p:cNvSpPr txBox="1"/>
          <p:nvPr/>
        </p:nvSpPr>
        <p:spPr>
          <a:xfrm>
            <a:off x="1094509" y="1925783"/>
            <a:ext cx="5130274" cy="3693319"/>
          </a:xfrm>
          <a:prstGeom prst="rect">
            <a:avLst/>
          </a:prstGeom>
          <a:noFill/>
        </p:spPr>
        <p:txBody>
          <a:bodyPr wrap="square" rtlCol="0">
            <a:spAutoFit/>
          </a:bodyPr>
          <a:lstStyle/>
          <a:p>
            <a:pPr marL="457200" indent="-346075">
              <a:buFont typeface="Wingdings" panose="05000000000000000000" pitchFamily="2" charset="2"/>
              <a:buChar char="Ø"/>
            </a:pPr>
            <a:r>
              <a:rPr lang="en-US" dirty="0" smtClean="0"/>
              <a:t>Oracle</a:t>
            </a:r>
          </a:p>
          <a:p>
            <a:pPr marL="457200" indent="-346075">
              <a:buFont typeface="Wingdings" panose="05000000000000000000" pitchFamily="2" charset="2"/>
              <a:buChar char="Ø"/>
            </a:pPr>
            <a:r>
              <a:rPr lang="en-US" dirty="0" smtClean="0"/>
              <a:t>hybris</a:t>
            </a:r>
          </a:p>
          <a:p>
            <a:pPr marL="457200" indent="-346075">
              <a:buFont typeface="Wingdings" panose="05000000000000000000" pitchFamily="2" charset="2"/>
              <a:buChar char="Ø"/>
            </a:pPr>
            <a:r>
              <a:rPr lang="en-US" dirty="0" smtClean="0"/>
              <a:t>JD Edwards</a:t>
            </a:r>
          </a:p>
          <a:p>
            <a:pPr marL="457200" indent="-346075">
              <a:buFont typeface="Wingdings" panose="05000000000000000000" pitchFamily="2" charset="2"/>
              <a:buChar char="Ø"/>
            </a:pPr>
            <a:r>
              <a:rPr lang="en-US" dirty="0" smtClean="0"/>
              <a:t>IBM</a:t>
            </a:r>
          </a:p>
          <a:p>
            <a:pPr marL="457200" indent="-346075">
              <a:buFont typeface="Wingdings" panose="05000000000000000000" pitchFamily="2" charset="2"/>
              <a:buChar char="Ø"/>
            </a:pPr>
            <a:r>
              <a:rPr lang="en-US" dirty="0" smtClean="0"/>
              <a:t>Linux</a:t>
            </a:r>
          </a:p>
          <a:p>
            <a:pPr marL="457200" indent="-346075">
              <a:buFont typeface="Wingdings" panose="05000000000000000000" pitchFamily="2" charset="2"/>
              <a:buChar char="Ø"/>
            </a:pPr>
            <a:r>
              <a:rPr lang="en-US" dirty="0" smtClean="0"/>
              <a:t>Adobe</a:t>
            </a:r>
          </a:p>
          <a:p>
            <a:pPr marL="457200" indent="-346075">
              <a:buFont typeface="Wingdings" panose="05000000000000000000" pitchFamily="2" charset="2"/>
              <a:buChar char="Ø"/>
            </a:pPr>
            <a:r>
              <a:rPr lang="en-US" dirty="0" smtClean="0"/>
              <a:t>SharePoint</a:t>
            </a:r>
          </a:p>
          <a:p>
            <a:pPr marL="457200" indent="-346075">
              <a:buFont typeface="Wingdings" panose="05000000000000000000" pitchFamily="2" charset="2"/>
              <a:buChar char="Ø"/>
            </a:pPr>
            <a:r>
              <a:rPr lang="en-US" dirty="0" smtClean="0"/>
              <a:t>API</a:t>
            </a:r>
          </a:p>
          <a:p>
            <a:pPr marL="457200" indent="-346075">
              <a:buFont typeface="Wingdings" panose="05000000000000000000" pitchFamily="2" charset="2"/>
              <a:buChar char="Ø"/>
            </a:pPr>
            <a:r>
              <a:rPr lang="en-US" dirty="0" smtClean="0"/>
              <a:t>Maximo</a:t>
            </a:r>
          </a:p>
          <a:p>
            <a:pPr marL="457200" indent="-346075">
              <a:buFont typeface="Wingdings" panose="05000000000000000000" pitchFamily="2" charset="2"/>
              <a:buChar char="Ø"/>
            </a:pPr>
            <a:r>
              <a:rPr lang="en-US" dirty="0" smtClean="0"/>
              <a:t>PeopleSoft</a:t>
            </a:r>
          </a:p>
          <a:p>
            <a:pPr marL="457200" indent="-346075">
              <a:buFont typeface="Wingdings" panose="05000000000000000000" pitchFamily="2" charset="2"/>
              <a:buChar char="Ø"/>
            </a:pPr>
            <a:r>
              <a:rPr lang="en-US" dirty="0" smtClean="0"/>
              <a:t>ERPs</a:t>
            </a:r>
          </a:p>
          <a:p>
            <a:pPr marL="457200" indent="-346075">
              <a:buFont typeface="Wingdings" panose="05000000000000000000" pitchFamily="2" charset="2"/>
              <a:buChar char="Ø"/>
            </a:pPr>
            <a:r>
              <a:rPr lang="en-US" dirty="0" smtClean="0"/>
              <a:t>CRMs</a:t>
            </a:r>
          </a:p>
          <a:p>
            <a:r>
              <a:rPr lang="en-US" dirty="0" smtClean="0"/>
              <a:t>and other transaction management systems</a:t>
            </a:r>
            <a:endParaRPr lang="en-US" dirty="0"/>
          </a:p>
        </p:txBody>
      </p:sp>
      <p:pic>
        <p:nvPicPr>
          <p:cNvPr id="8" name="Picture 7"/>
          <p:cNvPicPr>
            <a:picLocks noChangeAspect="1"/>
          </p:cNvPicPr>
          <p:nvPr/>
        </p:nvPicPr>
        <p:blipFill>
          <a:blip r:embed="rId2"/>
          <a:stretch>
            <a:fillRect/>
          </a:stretch>
        </p:blipFill>
        <p:spPr>
          <a:xfrm>
            <a:off x="3422072" y="2112819"/>
            <a:ext cx="4572000" cy="2743200"/>
          </a:xfrm>
          <a:prstGeom prst="rect">
            <a:avLst/>
          </a:prstGeom>
          <a:ln>
            <a:solidFill>
              <a:schemeClr val="accent4">
                <a:lumMod val="95000"/>
                <a:lumOff val="5000"/>
              </a:schemeClr>
            </a:solidFill>
          </a:ln>
        </p:spPr>
      </p:pic>
    </p:spTree>
    <p:extLst>
      <p:ext uri="{BB962C8B-B14F-4D97-AF65-F5344CB8AC3E}">
        <p14:creationId xmlns:p14="http://schemas.microsoft.com/office/powerpoint/2010/main" val="2693339954"/>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Platform Integration Experience</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25</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699720623"/>
              </p:ext>
            </p:extLst>
          </p:nvPr>
        </p:nvGraphicFramePr>
        <p:xfrm>
          <a:off x="287440" y="1748604"/>
          <a:ext cx="8475560" cy="1970538"/>
        </p:xfrm>
        <a:graphic>
          <a:graphicData uri="http://schemas.openxmlformats.org/drawingml/2006/table">
            <a:tbl>
              <a:tblPr/>
              <a:tblGrid>
                <a:gridCol w="894351"/>
                <a:gridCol w="997528"/>
                <a:gridCol w="997527"/>
                <a:gridCol w="1064029"/>
                <a:gridCol w="1130531"/>
                <a:gridCol w="980902"/>
                <a:gridCol w="1064029"/>
                <a:gridCol w="1346663"/>
              </a:tblGrid>
              <a:tr h="391330">
                <a:tc gridSpan="8">
                  <a:txBody>
                    <a:bodyPr/>
                    <a:lstStyle/>
                    <a:p>
                      <a:pPr algn="ctr" fontAlgn="ctr"/>
                      <a:r>
                        <a:rPr lang="en-US" sz="1400" b="1" i="0" u="none" strike="noStrike" dirty="0">
                          <a:solidFill>
                            <a:srgbClr val="000000"/>
                          </a:solidFill>
                          <a:effectLst/>
                          <a:latin typeface="+mn-lt"/>
                        </a:rPr>
                        <a:t>Can your company </a:t>
                      </a:r>
                      <a:r>
                        <a:rPr lang="en-US" sz="1400" b="1" i="0" u="none" strike="noStrike" dirty="0" smtClean="0">
                          <a:solidFill>
                            <a:srgbClr val="000000"/>
                          </a:solidFill>
                          <a:effectLst/>
                          <a:latin typeface="+mn-lt"/>
                        </a:rPr>
                        <a:t>develop </a:t>
                      </a:r>
                      <a:r>
                        <a:rPr lang="en-US" sz="1400" b="1" i="0" u="none" strike="noStrike" dirty="0">
                          <a:solidFill>
                            <a:srgbClr val="000000"/>
                          </a:solidFill>
                          <a:effectLst/>
                          <a:latin typeface="+mn-lt"/>
                        </a:rPr>
                        <a:t>software solutions that are capable of integrating with the following platforms while maintaining functionality and compatibility?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51633">
                <a:tc>
                  <a:txBody>
                    <a:bodyPr/>
                    <a:lstStyle/>
                    <a:p>
                      <a:pPr algn="ctr" fontAlgn="ctr"/>
                      <a:r>
                        <a:rPr lang="en-US" sz="1200" b="1" i="0" u="none" strike="noStrike" dirty="0">
                          <a:solidFill>
                            <a:srgbClr val="000000"/>
                          </a:solidFill>
                          <a:effectLst/>
                          <a:latin typeface="+mn-lt"/>
                        </a:rPr>
                        <a:t>OS Mac</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Windows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Interface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Catamaran Software Solution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HL7 Interface Experience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MUMPS based Systems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Bar-code Scanning Software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Inventory Management Software (tag-in/tag-out, bar</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391330">
                <a:tc>
                  <a:txBody>
                    <a:bodyPr/>
                    <a:lstStyle/>
                    <a:p>
                      <a:pPr algn="ctr" fontAlgn="ctr"/>
                      <a:r>
                        <a:rPr lang="en-US" sz="1400" b="1" i="0" u="none" strike="noStrike" dirty="0">
                          <a:solidFill>
                            <a:srgbClr val="000000"/>
                          </a:solidFill>
                          <a:effectLst/>
                          <a:latin typeface="+mn-lt"/>
                        </a:rPr>
                        <a:t>63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1" i="0" u="none" strike="noStrike" dirty="0">
                          <a:solidFill>
                            <a:srgbClr val="000000"/>
                          </a:solidFill>
                          <a:effectLst/>
                          <a:latin typeface="+mn-lt"/>
                        </a:rPr>
                        <a:t>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1" i="0" u="none" strike="noStrike" dirty="0">
                          <a:solidFill>
                            <a:srgbClr val="000000"/>
                          </a:solidFill>
                          <a:effectLst/>
                          <a:latin typeface="+mn-lt"/>
                        </a:rPr>
                        <a:t>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1" i="0" u="none" strike="noStrike" dirty="0">
                          <a:solidFill>
                            <a:srgbClr val="000000"/>
                          </a:solidFill>
                          <a:effectLst/>
                          <a:latin typeface="+mn-lt"/>
                        </a:rPr>
                        <a:t>59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391330">
                <a:tc>
                  <a:txBody>
                    <a:bodyPr/>
                    <a:lstStyle/>
                    <a:p>
                      <a:pPr algn="ctr" fontAlgn="ctr"/>
                      <a:r>
                        <a:rPr lang="en-US" sz="1400" b="1" i="0" u="none" strike="noStrike" dirty="0">
                          <a:solidFill>
                            <a:srgbClr val="000000"/>
                          </a:solidFill>
                          <a:effectLst/>
                          <a:latin typeface="+mn-lt"/>
                        </a:rPr>
                        <a:t>85%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1" i="0" u="none" strike="noStrike" dirty="0">
                          <a:solidFill>
                            <a:srgbClr val="000000"/>
                          </a:solidFill>
                          <a:effectLst/>
                          <a:latin typeface="+mn-lt"/>
                        </a:rPr>
                        <a:t>99%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1" i="0" u="none" strike="noStrike" dirty="0">
                          <a:solidFill>
                            <a:srgbClr val="000000"/>
                          </a:solidFill>
                          <a:effectLst/>
                          <a:latin typeface="+mn-lt"/>
                        </a:rPr>
                        <a:t>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1" i="0" u="none" strike="noStrike" dirty="0">
                          <a:solidFill>
                            <a:srgbClr val="000000"/>
                          </a:solidFill>
                          <a:effectLst/>
                          <a:latin typeface="+mn-lt"/>
                        </a:rPr>
                        <a:t>80%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8" name="Rectangle 7"/>
          <p:cNvSpPr/>
          <p:nvPr/>
        </p:nvSpPr>
        <p:spPr>
          <a:xfrm>
            <a:off x="734291" y="3749457"/>
            <a:ext cx="7952511" cy="2492990"/>
          </a:xfrm>
          <a:prstGeom prst="rect">
            <a:avLst/>
          </a:prstGeom>
        </p:spPr>
        <p:txBody>
          <a:bodyPr wrap="square">
            <a:spAutoFit/>
          </a:bodyPr>
          <a:lstStyle/>
          <a:p>
            <a:pPr marL="285750" indent="-285750">
              <a:buFont typeface="Arial" panose="020B0604020202020204" pitchFamily="34" charset="0"/>
              <a:buChar char="•"/>
            </a:pPr>
            <a:r>
              <a:rPr lang="en-US" sz="1200" i="1" dirty="0" smtClean="0"/>
              <a:t>Biometrically </a:t>
            </a:r>
            <a:r>
              <a:rPr lang="en-US" sz="1200" i="1" dirty="0"/>
              <a:t>Validated Identity Management</a:t>
            </a:r>
          </a:p>
          <a:p>
            <a:pPr marL="285750" indent="-285750">
              <a:buFont typeface="Arial" panose="020B0604020202020204" pitchFamily="34" charset="0"/>
              <a:buChar char="•"/>
            </a:pPr>
            <a:r>
              <a:rPr lang="en-US" sz="1200" i="1" dirty="0"/>
              <a:t>EDI, xml, customized flat file integration</a:t>
            </a:r>
          </a:p>
          <a:p>
            <a:pPr marL="285750" indent="-285750">
              <a:buFont typeface="Arial" panose="020B0604020202020204" pitchFamily="34" charset="0"/>
              <a:buChar char="•"/>
            </a:pPr>
            <a:r>
              <a:rPr lang="en-US" sz="1200" i="1" dirty="0"/>
              <a:t>FEMA unstructured data store for Flood data over TB through ElasticSearch, PayportExpress, JDA Supply Chain, FEMA secure web services, GSA Single Sign-on Integration, GIS Web Services - WMS, WFS, Department of Health and Human Services Grants web service</a:t>
            </a:r>
          </a:p>
          <a:p>
            <a:pPr marL="285750" indent="-285750">
              <a:buFont typeface="Arial" panose="020B0604020202020204" pitchFamily="34" charset="0"/>
              <a:buChar char="•"/>
            </a:pPr>
            <a:r>
              <a:rPr lang="en-US" sz="1200" i="1" dirty="0"/>
              <a:t>Integrating with other agencies like CBP, FBI, DOL, DOJ to gather immigration and security data.</a:t>
            </a:r>
          </a:p>
          <a:p>
            <a:pPr marL="285750" indent="-285750">
              <a:buFont typeface="Arial" panose="020B0604020202020204" pitchFamily="34" charset="0"/>
              <a:buChar char="•"/>
            </a:pPr>
            <a:r>
              <a:rPr lang="en-US" sz="1200" i="1" dirty="0"/>
              <a:t>Integration with VA ERP systems requires access to API's</a:t>
            </a:r>
          </a:p>
          <a:p>
            <a:pPr marL="285750" indent="-285750">
              <a:buFont typeface="Arial" panose="020B0604020202020204" pitchFamily="34" charset="0"/>
              <a:buChar char="•"/>
            </a:pPr>
            <a:r>
              <a:rPr lang="en-US" sz="1200" i="1" dirty="0"/>
              <a:t>Integration with various 3rd party vendor software in media industry</a:t>
            </a:r>
          </a:p>
          <a:p>
            <a:pPr marL="285750" indent="-285750">
              <a:buFont typeface="Arial" panose="020B0604020202020204" pitchFamily="34" charset="0"/>
              <a:buChar char="•"/>
            </a:pPr>
            <a:r>
              <a:rPr lang="en-US" sz="1200" i="1" dirty="0" smtClean="0"/>
              <a:t>Major ERP </a:t>
            </a:r>
            <a:r>
              <a:rPr lang="en-US" sz="1200" i="1" dirty="0"/>
              <a:t>System --particularly </a:t>
            </a:r>
            <a:r>
              <a:rPr lang="en-US" sz="1200" i="1" dirty="0" smtClean="0"/>
              <a:t>PeopleSoft/ORACLE</a:t>
            </a:r>
            <a:endParaRPr lang="en-US" sz="1200" i="1" dirty="0"/>
          </a:p>
          <a:p>
            <a:pPr marL="285750" indent="-285750">
              <a:buFont typeface="Arial" panose="020B0604020202020204" pitchFamily="34" charset="0"/>
              <a:buChar char="•"/>
            </a:pPr>
            <a:r>
              <a:rPr lang="en-US" sz="1200" i="1" dirty="0" smtClean="0"/>
              <a:t>Oracle </a:t>
            </a:r>
            <a:r>
              <a:rPr lang="en-US" sz="1200" i="1" dirty="0"/>
              <a:t>ERP, SAP ERP and other ERP systems</a:t>
            </a:r>
          </a:p>
          <a:p>
            <a:pPr marL="285750" indent="-285750">
              <a:buFont typeface="Arial" panose="020B0604020202020204" pitchFamily="34" charset="0"/>
              <a:buChar char="•"/>
            </a:pPr>
            <a:r>
              <a:rPr lang="en-US" sz="1200" i="1" dirty="0"/>
              <a:t>Providing SOA </a:t>
            </a:r>
            <a:r>
              <a:rPr lang="en-US" sz="1200" i="1" dirty="0" smtClean="0"/>
              <a:t>interfaces </a:t>
            </a:r>
            <a:r>
              <a:rPr lang="en-US" sz="1200" i="1" dirty="0"/>
              <a:t>for the external B2B systems to </a:t>
            </a:r>
            <a:r>
              <a:rPr lang="en-US" sz="1200" i="1" dirty="0" smtClean="0"/>
              <a:t>interact </a:t>
            </a:r>
            <a:r>
              <a:rPr lang="en-US" sz="1200" i="1" dirty="0"/>
              <a:t>with the in-house system.</a:t>
            </a:r>
          </a:p>
          <a:p>
            <a:pPr marL="285750" indent="-285750">
              <a:buFont typeface="Arial" panose="020B0604020202020204" pitchFamily="34" charset="0"/>
              <a:buChar char="•"/>
            </a:pPr>
            <a:r>
              <a:rPr lang="en-US" sz="1200" i="1" dirty="0"/>
              <a:t>REMEDY, ALTIRIS...</a:t>
            </a:r>
          </a:p>
          <a:p>
            <a:pPr marL="285750" indent="-285750">
              <a:buFont typeface="Arial" panose="020B0604020202020204" pitchFamily="34" charset="0"/>
              <a:buChar char="•"/>
            </a:pPr>
            <a:r>
              <a:rPr lang="en-US" sz="1200" i="1" dirty="0"/>
              <a:t>We have a small business partner that can support these areas.</a:t>
            </a:r>
          </a:p>
        </p:txBody>
      </p:sp>
      <p:sp>
        <p:nvSpPr>
          <p:cNvPr id="6" name="TextBox 5"/>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spTree>
    <p:extLst>
      <p:ext uri="{BB962C8B-B14F-4D97-AF65-F5344CB8AC3E}">
        <p14:creationId xmlns:p14="http://schemas.microsoft.com/office/powerpoint/2010/main" val="3399713606"/>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2FCF0CE-13DC-488E-9D1E-7D75B1BCA9F6}" type="slidenum">
              <a:rPr lang="en-US" smtClean="0"/>
              <a:t>26</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146757991"/>
              </p:ext>
            </p:extLst>
          </p:nvPr>
        </p:nvGraphicFramePr>
        <p:xfrm>
          <a:off x="1401834" y="1681019"/>
          <a:ext cx="6689219" cy="1288099"/>
        </p:xfrm>
        <a:graphic>
          <a:graphicData uri="http://schemas.openxmlformats.org/drawingml/2006/table">
            <a:tbl>
              <a:tblPr/>
              <a:tblGrid>
                <a:gridCol w="2014825"/>
                <a:gridCol w="4674394"/>
              </a:tblGrid>
              <a:tr h="345124">
                <a:tc gridSpan="2">
                  <a:txBody>
                    <a:bodyPr/>
                    <a:lstStyle/>
                    <a:p>
                      <a:pPr algn="ctr" fontAlgn="ctr"/>
                      <a:r>
                        <a:rPr lang="en-US" sz="1400" b="1" i="0" u="none" strike="noStrike" dirty="0">
                          <a:solidFill>
                            <a:srgbClr val="000000"/>
                          </a:solidFill>
                          <a:effectLst/>
                          <a:latin typeface="+mn-lt"/>
                        </a:rPr>
                        <a:t>Does your company have experience with reconfiguration of COTS solutions?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r>
              <a:tr h="210755">
                <a:tc>
                  <a:txBody>
                    <a:bodyPr/>
                    <a:lstStyle/>
                    <a:p>
                      <a:pPr algn="ctr" fontAlgn="ctr"/>
                      <a:r>
                        <a:rPr lang="en-US" sz="1400" b="1" i="0" u="none" strike="noStrike" dirty="0">
                          <a:solidFill>
                            <a:srgbClr val="000000"/>
                          </a:solidFill>
                          <a:effectLst/>
                          <a:latin typeface="+mn-lt"/>
                        </a:rPr>
                        <a:t>No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Yes. Please specify those coding platforms your company has used to customize COTS solutions: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07679">
                <a:tc>
                  <a:txBody>
                    <a:bodyPr/>
                    <a:lstStyle/>
                    <a:p>
                      <a:pPr algn="ctr" fontAlgn="ctr"/>
                      <a:r>
                        <a:rPr lang="en-US" sz="1600" b="1" i="0" u="none" strike="noStrike" dirty="0">
                          <a:solidFill>
                            <a:srgbClr val="000000"/>
                          </a:solidFill>
                          <a:effectLst/>
                          <a:latin typeface="+mn-lt"/>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07679">
                <a:tc>
                  <a:txBody>
                    <a:bodyPr/>
                    <a:lstStyle/>
                    <a:p>
                      <a:pPr algn="ctr" fontAlgn="ctr"/>
                      <a:r>
                        <a:rPr lang="en-US" sz="1600" b="1" i="0" u="none" strike="noStrike" dirty="0">
                          <a:solidFill>
                            <a:srgbClr val="000000"/>
                          </a:solidFill>
                          <a:effectLst/>
                          <a:latin typeface="+mn-lt"/>
                        </a:rPr>
                        <a:t>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
        <p:nvSpPr>
          <p:cNvPr id="8" name="Title 1"/>
          <p:cNvSpPr>
            <a:spLocks noGrp="1"/>
          </p:cNvSpPr>
          <p:nvPr>
            <p:ph type="title"/>
          </p:nvPr>
        </p:nvSpPr>
        <p:spPr>
          <a:xfrm>
            <a:off x="2244727" y="274638"/>
            <a:ext cx="6442075" cy="1143000"/>
          </a:xfrm>
        </p:spPr>
        <p:txBody>
          <a:bodyPr/>
          <a:lstStyle/>
          <a:p>
            <a:pPr algn="r"/>
            <a:r>
              <a:rPr lang="en-US" dirty="0" smtClean="0"/>
              <a:t>COTS Integration Experience</a:t>
            </a:r>
            <a:endParaRPr lang="en-US" dirty="0"/>
          </a:p>
        </p:txBody>
      </p:sp>
      <p:sp>
        <p:nvSpPr>
          <p:cNvPr id="9" name="TextBox 8"/>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sp>
        <p:nvSpPr>
          <p:cNvPr id="2" name="TextBox 1"/>
          <p:cNvSpPr txBox="1"/>
          <p:nvPr/>
        </p:nvSpPr>
        <p:spPr>
          <a:xfrm>
            <a:off x="1486815" y="3980785"/>
            <a:ext cx="2740397" cy="1754326"/>
          </a:xfrm>
          <a:prstGeom prst="rect">
            <a:avLst/>
          </a:prstGeom>
          <a:noFill/>
        </p:spPr>
        <p:txBody>
          <a:bodyPr wrap="square" rtlCol="0">
            <a:spAutoFit/>
          </a:bodyPr>
          <a:lstStyle/>
          <a:p>
            <a:r>
              <a:rPr lang="en-US" dirty="0" smtClean="0"/>
              <a:t>J2EE</a:t>
            </a:r>
          </a:p>
          <a:p>
            <a:r>
              <a:rPr lang="en-US" dirty="0" smtClean="0"/>
              <a:t>JAVA</a:t>
            </a:r>
          </a:p>
          <a:p>
            <a:r>
              <a:rPr lang="en-US" dirty="0" smtClean="0"/>
              <a:t>Oracle</a:t>
            </a:r>
          </a:p>
          <a:p>
            <a:r>
              <a:rPr lang="en-US" dirty="0" smtClean="0"/>
              <a:t>MUMPS</a:t>
            </a:r>
          </a:p>
          <a:p>
            <a:r>
              <a:rPr lang="en-US" dirty="0" smtClean="0"/>
              <a:t>Microsoft.NET</a:t>
            </a:r>
          </a:p>
          <a:p>
            <a:r>
              <a:rPr lang="en-US" dirty="0" smtClean="0"/>
              <a:t>ASP.NET</a:t>
            </a:r>
            <a:endParaRPr lang="en-US" dirty="0"/>
          </a:p>
        </p:txBody>
      </p:sp>
      <p:sp>
        <p:nvSpPr>
          <p:cNvPr id="3" name="TextBox 2"/>
          <p:cNvSpPr txBox="1"/>
          <p:nvPr/>
        </p:nvSpPr>
        <p:spPr>
          <a:xfrm>
            <a:off x="6262400" y="3980785"/>
            <a:ext cx="2500600" cy="1754326"/>
          </a:xfrm>
          <a:prstGeom prst="rect">
            <a:avLst/>
          </a:prstGeom>
          <a:noFill/>
        </p:spPr>
        <p:txBody>
          <a:bodyPr wrap="square" rtlCol="0">
            <a:spAutoFit/>
          </a:bodyPr>
          <a:lstStyle/>
          <a:p>
            <a:r>
              <a:rPr lang="en-US" dirty="0" smtClean="0"/>
              <a:t>Linux</a:t>
            </a:r>
          </a:p>
          <a:p>
            <a:r>
              <a:rPr lang="en-US" dirty="0" smtClean="0"/>
              <a:t>JavaScript</a:t>
            </a:r>
          </a:p>
          <a:p>
            <a:r>
              <a:rPr lang="en-US" dirty="0" smtClean="0"/>
              <a:t>JD Edwards</a:t>
            </a:r>
          </a:p>
          <a:p>
            <a:r>
              <a:rPr lang="en-US" dirty="0" smtClean="0"/>
              <a:t>IBM Eclipse</a:t>
            </a:r>
          </a:p>
          <a:p>
            <a:r>
              <a:rPr lang="en-US" dirty="0"/>
              <a:t>APACHE</a:t>
            </a:r>
          </a:p>
          <a:p>
            <a:r>
              <a:rPr lang="en-US" dirty="0" smtClean="0"/>
              <a:t>Mozu</a:t>
            </a:r>
            <a:endParaRPr lang="en-US" dirty="0"/>
          </a:p>
        </p:txBody>
      </p:sp>
      <p:sp>
        <p:nvSpPr>
          <p:cNvPr id="5" name="Rectangle 4"/>
          <p:cNvSpPr/>
          <p:nvPr/>
        </p:nvSpPr>
        <p:spPr>
          <a:xfrm>
            <a:off x="1411902" y="3076381"/>
            <a:ext cx="6059604" cy="646331"/>
          </a:xfrm>
          <a:prstGeom prst="rect">
            <a:avLst/>
          </a:prstGeom>
        </p:spPr>
        <p:txBody>
          <a:bodyPr wrap="square">
            <a:spAutoFit/>
          </a:bodyPr>
          <a:lstStyle/>
          <a:p>
            <a:r>
              <a:rPr lang="en-US" dirty="0"/>
              <a:t>There were multiple examples of experience that provided workable solutions:</a:t>
            </a:r>
          </a:p>
        </p:txBody>
      </p:sp>
      <p:sp>
        <p:nvSpPr>
          <p:cNvPr id="10" name="Rectangle 9"/>
          <p:cNvSpPr/>
          <p:nvPr/>
        </p:nvSpPr>
        <p:spPr>
          <a:xfrm>
            <a:off x="3778330" y="3980785"/>
            <a:ext cx="2387968" cy="1754326"/>
          </a:xfrm>
          <a:prstGeom prst="rect">
            <a:avLst/>
          </a:prstGeom>
        </p:spPr>
        <p:txBody>
          <a:bodyPr wrap="square">
            <a:spAutoFit/>
          </a:bodyPr>
          <a:lstStyle/>
          <a:p>
            <a:r>
              <a:rPr lang="en-US" dirty="0"/>
              <a:t>SOA (java-based)</a:t>
            </a:r>
          </a:p>
          <a:p>
            <a:r>
              <a:rPr lang="en-US" dirty="0" smtClean="0"/>
              <a:t>C</a:t>
            </a:r>
            <a:r>
              <a:rPr lang="en-US" dirty="0"/>
              <a:t>++</a:t>
            </a:r>
          </a:p>
          <a:p>
            <a:r>
              <a:rPr lang="en-US" dirty="0"/>
              <a:t>SQL</a:t>
            </a:r>
          </a:p>
          <a:p>
            <a:r>
              <a:rPr lang="en-US" dirty="0"/>
              <a:t>SAP</a:t>
            </a:r>
          </a:p>
          <a:p>
            <a:r>
              <a:rPr lang="en-US" dirty="0" smtClean="0"/>
              <a:t>Momentum</a:t>
            </a:r>
          </a:p>
          <a:p>
            <a:r>
              <a:rPr lang="en-US" dirty="0" smtClean="0"/>
              <a:t>C#</a:t>
            </a:r>
            <a:endParaRPr lang="en-US" dirty="0"/>
          </a:p>
        </p:txBody>
      </p:sp>
    </p:spTree>
    <p:extLst>
      <p:ext uri="{BB962C8B-B14F-4D97-AF65-F5344CB8AC3E}">
        <p14:creationId xmlns:p14="http://schemas.microsoft.com/office/powerpoint/2010/main" val="2934449382"/>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COTS Coding Platforms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27</a:t>
            </a:fld>
            <a:endParaRPr lang="en-US" dirty="0"/>
          </a:p>
        </p:txBody>
      </p:sp>
      <p:sp>
        <p:nvSpPr>
          <p:cNvPr id="5" name="Rectangle 4"/>
          <p:cNvSpPr/>
          <p:nvPr/>
        </p:nvSpPr>
        <p:spPr>
          <a:xfrm>
            <a:off x="1469543" y="1747544"/>
            <a:ext cx="5984204" cy="2554545"/>
          </a:xfrm>
          <a:prstGeom prst="rect">
            <a:avLst/>
          </a:prstGeom>
        </p:spPr>
        <p:txBody>
          <a:bodyPr wrap="square">
            <a:spAutoFit/>
          </a:bodyPr>
          <a:lstStyle/>
          <a:p>
            <a:pPr marL="285750" indent="-285750">
              <a:buFont typeface="Arial" panose="020B0604020202020204" pitchFamily="34" charset="0"/>
              <a:buChar char="•"/>
            </a:pPr>
            <a:r>
              <a:rPr lang="en-US" sz="1600" i="1" dirty="0" smtClean="0"/>
              <a:t>DNNSoftware</a:t>
            </a:r>
          </a:p>
          <a:p>
            <a:pPr marL="285750" indent="-285750">
              <a:buFont typeface="Arial" panose="020B0604020202020204" pitchFamily="34" charset="0"/>
              <a:buChar char="•"/>
            </a:pPr>
            <a:r>
              <a:rPr lang="en-US" sz="1600" i="1" dirty="0" smtClean="0"/>
              <a:t>Microsoft </a:t>
            </a:r>
            <a:r>
              <a:rPr lang="en-US" sz="1600" i="1" dirty="0"/>
              <a:t>BizTalk </a:t>
            </a:r>
            <a:r>
              <a:rPr lang="en-US" sz="1600" i="1" dirty="0" smtClean="0"/>
              <a:t>Server</a:t>
            </a:r>
          </a:p>
          <a:p>
            <a:pPr marL="285750" indent="-285750">
              <a:buFont typeface="Arial" panose="020B0604020202020204" pitchFamily="34" charset="0"/>
              <a:buChar char="•"/>
            </a:pPr>
            <a:r>
              <a:rPr lang="en-US" sz="1600" i="1" dirty="0" smtClean="0"/>
              <a:t>CommerceServer.Net</a:t>
            </a:r>
            <a:endParaRPr lang="en-US" sz="1600" i="1" dirty="0"/>
          </a:p>
          <a:p>
            <a:pPr marL="285750" indent="-285750">
              <a:buFont typeface="Arial" panose="020B0604020202020204" pitchFamily="34" charset="0"/>
              <a:buChar char="•"/>
            </a:pPr>
            <a:r>
              <a:rPr lang="en-US" sz="1600" i="1" dirty="0" smtClean="0"/>
              <a:t>SiteCore</a:t>
            </a:r>
            <a:endParaRPr lang="en-US" sz="1600" i="1" dirty="0"/>
          </a:p>
          <a:p>
            <a:pPr marL="285750" indent="-285750">
              <a:buFont typeface="Arial" panose="020B0604020202020204" pitchFamily="34" charset="0"/>
              <a:buChar char="•"/>
            </a:pPr>
            <a:r>
              <a:rPr lang="en-US" sz="1600" i="1" dirty="0" smtClean="0"/>
              <a:t>Apache's </a:t>
            </a:r>
            <a:r>
              <a:rPr lang="en-US" sz="1600" i="1" dirty="0"/>
              <a:t>ServiceMix </a:t>
            </a:r>
            <a:r>
              <a:rPr lang="en-US" sz="1600" i="1" dirty="0" smtClean="0"/>
              <a:t>platform</a:t>
            </a:r>
            <a:endParaRPr lang="en-US" sz="1600" i="1" dirty="0"/>
          </a:p>
          <a:p>
            <a:pPr marL="285750" indent="-285750">
              <a:buFont typeface="Arial" panose="020B0604020202020204" pitchFamily="34" charset="0"/>
              <a:buChar char="•"/>
            </a:pPr>
            <a:r>
              <a:rPr lang="en-US" sz="1600" i="1" dirty="0" smtClean="0"/>
              <a:t>Java EE</a:t>
            </a:r>
          </a:p>
          <a:p>
            <a:pPr marL="285750" indent="-285750">
              <a:buFont typeface="Arial" panose="020B0604020202020204" pitchFamily="34" charset="0"/>
              <a:buChar char="•"/>
            </a:pPr>
            <a:r>
              <a:rPr lang="en-US" sz="1600" i="1" dirty="0" smtClean="0"/>
              <a:t>J2EE</a:t>
            </a:r>
          </a:p>
          <a:p>
            <a:pPr marL="285750" indent="-285750">
              <a:buFont typeface="Arial" panose="020B0604020202020204" pitchFamily="34" charset="0"/>
              <a:buChar char="•"/>
            </a:pPr>
            <a:r>
              <a:rPr lang="en-US" sz="1600" i="1" dirty="0" smtClean="0"/>
              <a:t>JEE</a:t>
            </a:r>
            <a:endParaRPr lang="en-US" sz="1600" i="1" dirty="0"/>
          </a:p>
          <a:p>
            <a:pPr marL="285750" indent="-285750">
              <a:buFont typeface="Arial" panose="020B0604020202020204" pitchFamily="34" charset="0"/>
              <a:buChar char="•"/>
            </a:pPr>
            <a:r>
              <a:rPr lang="en-US" sz="1600" i="1" dirty="0" smtClean="0"/>
              <a:t>SOA </a:t>
            </a:r>
            <a:r>
              <a:rPr lang="en-US" sz="1600" i="1" dirty="0"/>
              <a:t>(Java </a:t>
            </a:r>
            <a:r>
              <a:rPr lang="en-US" sz="1600" i="1" dirty="0" smtClean="0"/>
              <a:t>based)</a:t>
            </a:r>
          </a:p>
          <a:p>
            <a:pPr marL="285750" indent="-285750">
              <a:buFont typeface="Arial" panose="020B0604020202020204" pitchFamily="34" charset="0"/>
              <a:buChar char="•"/>
            </a:pPr>
            <a:r>
              <a:rPr lang="en-US" sz="1600" i="1" dirty="0" smtClean="0"/>
              <a:t>BPM</a:t>
            </a:r>
            <a:endParaRPr lang="en-US" sz="1600" i="1" dirty="0"/>
          </a:p>
        </p:txBody>
      </p:sp>
      <p:grpSp>
        <p:nvGrpSpPr>
          <p:cNvPr id="6" name="Group 5"/>
          <p:cNvGrpSpPr/>
          <p:nvPr/>
        </p:nvGrpSpPr>
        <p:grpSpPr>
          <a:xfrm>
            <a:off x="2105893" y="4611977"/>
            <a:ext cx="4350327" cy="1939636"/>
            <a:chOff x="124691" y="2535382"/>
            <a:chExt cx="5001491" cy="2549236"/>
          </a:xfrm>
        </p:grpSpPr>
        <p:sp>
          <p:nvSpPr>
            <p:cNvPr id="7" name="Rectangle 6"/>
            <p:cNvSpPr/>
            <p:nvPr/>
          </p:nvSpPr>
          <p:spPr bwMode="auto">
            <a:xfrm>
              <a:off x="124691" y="2535382"/>
              <a:ext cx="678871" cy="720436"/>
            </a:xfrm>
            <a:prstGeom prst="rect">
              <a:avLst/>
            </a:prstGeom>
            <a:solidFill>
              <a:srgbClr val="00CC99"/>
            </a:solidFill>
            <a:ln w="12700">
              <a:solidFill>
                <a:schemeClr val="accent4">
                  <a:lumMod val="95000"/>
                  <a:lumOff val="5000"/>
                </a:schemeClr>
              </a:solidFill>
              <a:round/>
              <a:headEnd/>
              <a:tailEnd/>
            </a:ln>
            <a:effectLst>
              <a:glow rad="101600">
                <a:schemeClr val="accent2">
                  <a:satMod val="175000"/>
                  <a:alpha val="40000"/>
                </a:schemeClr>
              </a:glow>
            </a:effectLst>
          </p:spPr>
          <p:txBody>
            <a:bodyPr wrap="none" lIns="0" tIns="0" rIns="0" bIns="0" rtlCol="0" anchor="ctr"/>
            <a:lstStyle/>
            <a:p>
              <a:pPr algn="ctr"/>
              <a:r>
                <a:rPr lang="en-US" sz="1200" b="1" dirty="0" smtClean="0">
                  <a:latin typeface="Arial" pitchFamily="34" charset="0"/>
                  <a:cs typeface="Arial" pitchFamily="34" charset="0"/>
                </a:rPr>
                <a:t>J2EE</a:t>
              </a:r>
            </a:p>
          </p:txBody>
        </p:sp>
        <p:sp>
          <p:nvSpPr>
            <p:cNvPr id="8" name="Rectangle 7"/>
            <p:cNvSpPr/>
            <p:nvPr/>
          </p:nvSpPr>
          <p:spPr bwMode="auto">
            <a:xfrm>
              <a:off x="1205346" y="2549236"/>
              <a:ext cx="678871" cy="720436"/>
            </a:xfrm>
            <a:prstGeom prst="rect">
              <a:avLst/>
            </a:prstGeom>
            <a:solidFill>
              <a:srgbClr val="92D050"/>
            </a:solidFill>
            <a:ln w="12700">
              <a:solidFill>
                <a:schemeClr val="accent4">
                  <a:lumMod val="95000"/>
                  <a:lumOff val="5000"/>
                </a:schemeClr>
              </a:solidFill>
              <a:round/>
              <a:headEnd/>
              <a:tailEnd/>
            </a:ln>
            <a:effectLst>
              <a:glow rad="101600">
                <a:schemeClr val="accent2">
                  <a:satMod val="175000"/>
                  <a:alpha val="40000"/>
                </a:schemeClr>
              </a:glow>
            </a:effectLst>
          </p:spPr>
          <p:txBody>
            <a:bodyPr wrap="none" lIns="0" tIns="0" rIns="0" bIns="0" rtlCol="0" anchor="ctr"/>
            <a:lstStyle/>
            <a:p>
              <a:pPr algn="ctr"/>
              <a:r>
                <a:rPr lang="en-US" sz="1200" b="1" dirty="0" smtClean="0">
                  <a:latin typeface="Arial" pitchFamily="34" charset="0"/>
                  <a:cs typeface="Arial" pitchFamily="34" charset="0"/>
                </a:rPr>
                <a:t>JAVA</a:t>
              </a:r>
            </a:p>
          </p:txBody>
        </p:sp>
        <p:sp>
          <p:nvSpPr>
            <p:cNvPr id="9" name="Rectangle 8"/>
            <p:cNvSpPr/>
            <p:nvPr/>
          </p:nvSpPr>
          <p:spPr bwMode="auto">
            <a:xfrm>
              <a:off x="2286001" y="2549236"/>
              <a:ext cx="678871" cy="720436"/>
            </a:xfrm>
            <a:prstGeom prst="rect">
              <a:avLst/>
            </a:prstGeom>
            <a:solidFill>
              <a:srgbClr val="00B0F0"/>
            </a:solidFill>
            <a:ln w="12700">
              <a:solidFill>
                <a:schemeClr val="accent4">
                  <a:lumMod val="95000"/>
                  <a:lumOff val="5000"/>
                </a:schemeClr>
              </a:solidFill>
              <a:round/>
              <a:headEnd/>
              <a:tailEnd/>
            </a:ln>
            <a:effectLst>
              <a:glow rad="101600">
                <a:schemeClr val="accent2">
                  <a:satMod val="175000"/>
                  <a:alpha val="40000"/>
                </a:schemeClr>
              </a:glow>
            </a:effectLst>
          </p:spPr>
          <p:txBody>
            <a:bodyPr wrap="none" lIns="0" tIns="0" rIns="0" bIns="0" rtlCol="0" anchor="ctr"/>
            <a:lstStyle/>
            <a:p>
              <a:pPr algn="ctr"/>
              <a:r>
                <a:rPr lang="en-US" sz="1200" b="1" dirty="0" smtClean="0">
                  <a:latin typeface="Arial" pitchFamily="34" charset="0"/>
                  <a:cs typeface="Arial" pitchFamily="34" charset="0"/>
                </a:rPr>
                <a:t>C++</a:t>
              </a:r>
            </a:p>
          </p:txBody>
        </p:sp>
        <p:sp>
          <p:nvSpPr>
            <p:cNvPr id="10" name="Rectangle 9"/>
            <p:cNvSpPr/>
            <p:nvPr/>
          </p:nvSpPr>
          <p:spPr bwMode="auto">
            <a:xfrm>
              <a:off x="3366656" y="2549236"/>
              <a:ext cx="678871" cy="720436"/>
            </a:xfrm>
            <a:prstGeom prst="rect">
              <a:avLst/>
            </a:prstGeom>
            <a:solidFill>
              <a:srgbClr val="FFC000"/>
            </a:solidFill>
            <a:ln w="12700">
              <a:solidFill>
                <a:schemeClr val="accent4">
                  <a:lumMod val="95000"/>
                  <a:lumOff val="5000"/>
                </a:schemeClr>
              </a:solidFill>
              <a:round/>
              <a:headEnd/>
              <a:tailEnd/>
            </a:ln>
            <a:effectLst>
              <a:glow rad="101600">
                <a:schemeClr val="accent2">
                  <a:satMod val="175000"/>
                  <a:alpha val="40000"/>
                </a:schemeClr>
              </a:glow>
            </a:effectLst>
          </p:spPr>
          <p:txBody>
            <a:bodyPr wrap="none" lIns="0" tIns="0" rIns="0" bIns="0" rtlCol="0" anchor="ctr"/>
            <a:lstStyle/>
            <a:p>
              <a:pPr algn="ctr"/>
              <a:r>
                <a:rPr lang="en-US" sz="1200" b="1" dirty="0" smtClean="0">
                  <a:latin typeface="Arial" pitchFamily="34" charset="0"/>
                  <a:cs typeface="Arial" pitchFamily="34" charset="0"/>
                </a:rPr>
                <a:t>.NET</a:t>
              </a:r>
            </a:p>
          </p:txBody>
        </p:sp>
        <p:sp>
          <p:nvSpPr>
            <p:cNvPr id="11" name="Rectangle 10"/>
            <p:cNvSpPr/>
            <p:nvPr/>
          </p:nvSpPr>
          <p:spPr bwMode="auto">
            <a:xfrm>
              <a:off x="4447311" y="2549236"/>
              <a:ext cx="678871" cy="720436"/>
            </a:xfrm>
            <a:prstGeom prst="rect">
              <a:avLst/>
            </a:prstGeom>
            <a:solidFill>
              <a:srgbClr val="FFFF99"/>
            </a:solidFill>
            <a:ln w="12700">
              <a:solidFill>
                <a:schemeClr val="accent4">
                  <a:lumMod val="95000"/>
                  <a:lumOff val="5000"/>
                </a:schemeClr>
              </a:solidFill>
              <a:round/>
              <a:headEnd/>
              <a:tailEnd/>
            </a:ln>
            <a:effectLst>
              <a:glow rad="101600">
                <a:schemeClr val="accent2">
                  <a:satMod val="175000"/>
                  <a:alpha val="40000"/>
                </a:schemeClr>
              </a:glow>
            </a:effectLst>
          </p:spPr>
          <p:txBody>
            <a:bodyPr wrap="none" lIns="0" tIns="0" rIns="0" bIns="0" rtlCol="0" anchor="ctr"/>
            <a:lstStyle/>
            <a:p>
              <a:pPr algn="ctr"/>
              <a:r>
                <a:rPr lang="en-US" sz="1200" b="1" dirty="0" smtClean="0">
                  <a:latin typeface="Arial" pitchFamily="34" charset="0"/>
                  <a:cs typeface="Arial" pitchFamily="34" charset="0"/>
                </a:rPr>
                <a:t>Oracle</a:t>
              </a:r>
            </a:p>
          </p:txBody>
        </p:sp>
        <p:sp>
          <p:nvSpPr>
            <p:cNvPr id="12" name="Rectangle 11"/>
            <p:cNvSpPr/>
            <p:nvPr/>
          </p:nvSpPr>
          <p:spPr bwMode="auto">
            <a:xfrm>
              <a:off x="3355258" y="4207837"/>
              <a:ext cx="905161" cy="876781"/>
            </a:xfrm>
            <a:prstGeom prst="rect">
              <a:avLst/>
            </a:prstGeom>
            <a:solidFill>
              <a:schemeClr val="bg1">
                <a:lumMod val="75000"/>
              </a:schemeClr>
            </a:solidFill>
            <a:ln w="12700">
              <a:solidFill>
                <a:schemeClr val="accent4">
                  <a:lumMod val="95000"/>
                  <a:lumOff val="5000"/>
                </a:schemeClr>
              </a:solidFill>
              <a:round/>
              <a:headEnd/>
              <a:tailEnd/>
            </a:ln>
            <a:effectLst>
              <a:glow rad="101600">
                <a:schemeClr val="accent2">
                  <a:satMod val="175000"/>
                  <a:alpha val="40000"/>
                </a:schemeClr>
              </a:glow>
            </a:effectLst>
          </p:spPr>
          <p:txBody>
            <a:bodyPr wrap="none" lIns="0" tIns="0" rIns="0" bIns="0" rtlCol="0" anchor="ctr"/>
            <a:lstStyle/>
            <a:p>
              <a:pPr algn="ctr"/>
              <a:r>
                <a:rPr lang="en-US" sz="1200" b="1" dirty="0" smtClean="0">
                  <a:latin typeface="Arial" pitchFamily="34" charset="0"/>
                  <a:cs typeface="Arial" pitchFamily="34" charset="0"/>
                </a:rPr>
                <a:t>XML</a:t>
              </a:r>
            </a:p>
            <a:p>
              <a:pPr algn="ctr"/>
              <a:r>
                <a:rPr lang="en-US" sz="1200" b="1" dirty="0" smtClean="0">
                  <a:latin typeface="Arial" pitchFamily="34" charset="0"/>
                  <a:cs typeface="Arial" pitchFamily="34" charset="0"/>
                </a:rPr>
                <a:t>Data</a:t>
              </a:r>
            </a:p>
            <a:p>
              <a:pPr algn="ctr"/>
              <a:r>
                <a:rPr lang="en-US" sz="1200" b="1" dirty="0" smtClean="0">
                  <a:latin typeface="Arial" pitchFamily="34" charset="0"/>
                  <a:cs typeface="Arial" pitchFamily="34" charset="0"/>
                </a:rPr>
                <a:t>Source</a:t>
              </a:r>
            </a:p>
          </p:txBody>
        </p:sp>
        <p:sp>
          <p:nvSpPr>
            <p:cNvPr id="13" name="Rectangle 12"/>
            <p:cNvSpPr/>
            <p:nvPr/>
          </p:nvSpPr>
          <p:spPr bwMode="auto">
            <a:xfrm>
              <a:off x="2059711" y="4198456"/>
              <a:ext cx="905161" cy="876781"/>
            </a:xfrm>
            <a:prstGeom prst="rect">
              <a:avLst/>
            </a:prstGeom>
            <a:solidFill>
              <a:schemeClr val="accent3">
                <a:lumMod val="95000"/>
              </a:schemeClr>
            </a:solidFill>
            <a:ln w="12700">
              <a:solidFill>
                <a:schemeClr val="accent4">
                  <a:lumMod val="95000"/>
                  <a:lumOff val="5000"/>
                </a:schemeClr>
              </a:solidFill>
              <a:round/>
              <a:headEnd/>
              <a:tailEnd/>
            </a:ln>
            <a:effectLst>
              <a:glow rad="101600">
                <a:schemeClr val="accent2">
                  <a:satMod val="175000"/>
                  <a:alpha val="40000"/>
                </a:schemeClr>
              </a:glow>
            </a:effectLst>
          </p:spPr>
          <p:txBody>
            <a:bodyPr wrap="none" lIns="0" tIns="0" rIns="0" bIns="0" rtlCol="0" anchor="ctr"/>
            <a:lstStyle/>
            <a:p>
              <a:pPr algn="ctr"/>
              <a:r>
                <a:rPr lang="en-US" sz="1200" b="1" dirty="0" smtClean="0">
                  <a:latin typeface="Arial" pitchFamily="34" charset="0"/>
                  <a:cs typeface="Arial" pitchFamily="34" charset="0"/>
                </a:rPr>
                <a:t>MSSQL</a:t>
              </a:r>
            </a:p>
            <a:p>
              <a:pPr algn="ctr"/>
              <a:r>
                <a:rPr lang="en-US" sz="1200" b="1" dirty="0" smtClean="0">
                  <a:latin typeface="Arial" pitchFamily="34" charset="0"/>
                  <a:cs typeface="Arial" pitchFamily="34" charset="0"/>
                </a:rPr>
                <a:t>Database</a:t>
              </a:r>
            </a:p>
          </p:txBody>
        </p:sp>
        <p:sp>
          <p:nvSpPr>
            <p:cNvPr id="14" name="Rectangle 13"/>
            <p:cNvSpPr/>
            <p:nvPr/>
          </p:nvSpPr>
          <p:spPr bwMode="auto">
            <a:xfrm>
              <a:off x="764164" y="4198456"/>
              <a:ext cx="905161" cy="876781"/>
            </a:xfrm>
            <a:prstGeom prst="rect">
              <a:avLst/>
            </a:prstGeom>
            <a:solidFill>
              <a:schemeClr val="accent1">
                <a:lumMod val="20000"/>
                <a:lumOff val="80000"/>
              </a:schemeClr>
            </a:solidFill>
            <a:ln w="12700">
              <a:solidFill>
                <a:schemeClr val="accent4">
                  <a:lumMod val="95000"/>
                  <a:lumOff val="5000"/>
                </a:schemeClr>
              </a:solidFill>
              <a:round/>
              <a:headEnd/>
              <a:tailEnd/>
            </a:ln>
            <a:effectLst>
              <a:glow rad="101600">
                <a:schemeClr val="accent2">
                  <a:satMod val="175000"/>
                  <a:alpha val="40000"/>
                </a:schemeClr>
              </a:glow>
            </a:effectLst>
          </p:spPr>
          <p:txBody>
            <a:bodyPr wrap="none" lIns="0" tIns="0" rIns="0" bIns="0" rtlCol="0" anchor="ctr"/>
            <a:lstStyle/>
            <a:p>
              <a:pPr algn="ctr"/>
              <a:r>
                <a:rPr lang="en-US" sz="1200" b="1" dirty="0" smtClean="0">
                  <a:latin typeface="Arial" pitchFamily="34" charset="0"/>
                  <a:cs typeface="Arial" pitchFamily="34" charset="0"/>
                </a:rPr>
                <a:t>SQL</a:t>
              </a:r>
            </a:p>
            <a:p>
              <a:pPr algn="ctr"/>
              <a:r>
                <a:rPr lang="en-US" sz="1200" b="1" dirty="0" smtClean="0">
                  <a:latin typeface="Arial" pitchFamily="34" charset="0"/>
                  <a:cs typeface="Arial" pitchFamily="34" charset="0"/>
                </a:rPr>
                <a:t>Database</a:t>
              </a:r>
            </a:p>
          </p:txBody>
        </p:sp>
        <p:cxnSp>
          <p:nvCxnSpPr>
            <p:cNvPr id="15" name="Straight Connector 14"/>
            <p:cNvCxnSpPr>
              <a:stCxn id="7" idx="2"/>
              <a:endCxn id="14" idx="0"/>
            </p:cNvCxnSpPr>
            <p:nvPr/>
          </p:nvCxnSpPr>
          <p:spPr bwMode="auto">
            <a:xfrm>
              <a:off x="464127" y="3255818"/>
              <a:ext cx="752618" cy="942638"/>
            </a:xfrm>
            <a:prstGeom prst="line">
              <a:avLst/>
            </a:prstGeom>
            <a:solidFill>
              <a:schemeClr val="accent1"/>
            </a:solidFill>
            <a:ln w="12700" cap="flat" cmpd="sng" algn="ctr">
              <a:solidFill>
                <a:schemeClr val="accent4">
                  <a:lumMod val="95000"/>
                  <a:lumOff val="5000"/>
                </a:schemeClr>
              </a:solidFill>
              <a:prstDash val="solid"/>
              <a:round/>
              <a:headEnd type="none" w="med" len="med"/>
              <a:tailEnd type="none" w="med" len="med"/>
            </a:ln>
            <a:effectLst/>
          </p:spPr>
        </p:cxnSp>
        <p:cxnSp>
          <p:nvCxnSpPr>
            <p:cNvPr id="16" name="Straight Connector 15"/>
            <p:cNvCxnSpPr>
              <a:stCxn id="7" idx="2"/>
              <a:endCxn id="13" idx="0"/>
            </p:cNvCxnSpPr>
            <p:nvPr/>
          </p:nvCxnSpPr>
          <p:spPr bwMode="auto">
            <a:xfrm>
              <a:off x="464127" y="3255818"/>
              <a:ext cx="2048165" cy="942638"/>
            </a:xfrm>
            <a:prstGeom prst="line">
              <a:avLst/>
            </a:prstGeom>
            <a:solidFill>
              <a:schemeClr val="accent1"/>
            </a:solidFill>
            <a:ln w="12700" cap="flat" cmpd="sng" algn="ctr">
              <a:solidFill>
                <a:schemeClr val="accent4">
                  <a:lumMod val="95000"/>
                  <a:lumOff val="5000"/>
                </a:schemeClr>
              </a:solidFill>
              <a:prstDash val="solid"/>
              <a:round/>
              <a:headEnd type="none" w="med" len="med"/>
              <a:tailEnd type="none" w="med" len="med"/>
            </a:ln>
            <a:effectLst/>
          </p:spPr>
        </p:cxnSp>
        <p:cxnSp>
          <p:nvCxnSpPr>
            <p:cNvPr id="17" name="Straight Connector 16"/>
            <p:cNvCxnSpPr>
              <a:stCxn id="7" idx="2"/>
              <a:endCxn id="12" idx="0"/>
            </p:cNvCxnSpPr>
            <p:nvPr/>
          </p:nvCxnSpPr>
          <p:spPr bwMode="auto">
            <a:xfrm>
              <a:off x="464127" y="3255818"/>
              <a:ext cx="3343712" cy="952019"/>
            </a:xfrm>
            <a:prstGeom prst="line">
              <a:avLst/>
            </a:prstGeom>
            <a:solidFill>
              <a:schemeClr val="accent1"/>
            </a:solidFill>
            <a:ln w="12700" cap="flat" cmpd="sng" algn="ctr">
              <a:solidFill>
                <a:schemeClr val="accent4">
                  <a:lumMod val="95000"/>
                  <a:lumOff val="5000"/>
                </a:schemeClr>
              </a:solidFill>
              <a:prstDash val="solid"/>
              <a:round/>
              <a:headEnd type="none" w="med" len="med"/>
              <a:tailEnd type="none" w="med" len="med"/>
            </a:ln>
            <a:effectLst/>
          </p:spPr>
        </p:cxnSp>
        <p:cxnSp>
          <p:nvCxnSpPr>
            <p:cNvPr id="18" name="Straight Connector 17"/>
            <p:cNvCxnSpPr>
              <a:stCxn id="8" idx="2"/>
              <a:endCxn id="14" idx="0"/>
            </p:cNvCxnSpPr>
            <p:nvPr/>
          </p:nvCxnSpPr>
          <p:spPr bwMode="auto">
            <a:xfrm flipH="1">
              <a:off x="1216745" y="3269672"/>
              <a:ext cx="328037" cy="928784"/>
            </a:xfrm>
            <a:prstGeom prst="line">
              <a:avLst/>
            </a:prstGeom>
            <a:solidFill>
              <a:schemeClr val="accent1"/>
            </a:solidFill>
            <a:ln w="12700" cap="flat" cmpd="sng" algn="ctr">
              <a:solidFill>
                <a:schemeClr val="accent4">
                  <a:lumMod val="95000"/>
                  <a:lumOff val="5000"/>
                </a:schemeClr>
              </a:solidFill>
              <a:prstDash val="solid"/>
              <a:round/>
              <a:headEnd type="none" w="med" len="med"/>
              <a:tailEnd type="none" w="med" len="med"/>
            </a:ln>
            <a:effectLst/>
          </p:spPr>
        </p:cxnSp>
        <p:cxnSp>
          <p:nvCxnSpPr>
            <p:cNvPr id="19" name="Straight Connector 18"/>
            <p:cNvCxnSpPr>
              <a:stCxn id="8" idx="2"/>
              <a:endCxn id="12" idx="0"/>
            </p:cNvCxnSpPr>
            <p:nvPr/>
          </p:nvCxnSpPr>
          <p:spPr bwMode="auto">
            <a:xfrm>
              <a:off x="1544782" y="3269672"/>
              <a:ext cx="2263057" cy="938165"/>
            </a:xfrm>
            <a:prstGeom prst="line">
              <a:avLst/>
            </a:prstGeom>
            <a:solidFill>
              <a:schemeClr val="accent1"/>
            </a:solidFill>
            <a:ln w="12700" cap="flat" cmpd="sng" algn="ctr">
              <a:solidFill>
                <a:schemeClr val="accent4">
                  <a:lumMod val="95000"/>
                  <a:lumOff val="5000"/>
                </a:schemeClr>
              </a:solidFill>
              <a:prstDash val="solid"/>
              <a:round/>
              <a:headEnd type="none" w="med" len="med"/>
              <a:tailEnd type="none" w="med" len="med"/>
            </a:ln>
            <a:effectLst/>
          </p:spPr>
        </p:cxnSp>
        <p:cxnSp>
          <p:nvCxnSpPr>
            <p:cNvPr id="20" name="Straight Connector 19"/>
            <p:cNvCxnSpPr>
              <a:stCxn id="8" idx="2"/>
              <a:endCxn id="13" idx="0"/>
            </p:cNvCxnSpPr>
            <p:nvPr/>
          </p:nvCxnSpPr>
          <p:spPr bwMode="auto">
            <a:xfrm>
              <a:off x="1544782" y="3269672"/>
              <a:ext cx="967510" cy="928784"/>
            </a:xfrm>
            <a:prstGeom prst="line">
              <a:avLst/>
            </a:prstGeom>
            <a:solidFill>
              <a:schemeClr val="accent1"/>
            </a:solidFill>
            <a:ln w="12700" cap="flat" cmpd="sng" algn="ctr">
              <a:solidFill>
                <a:schemeClr val="accent4">
                  <a:lumMod val="95000"/>
                  <a:lumOff val="5000"/>
                </a:schemeClr>
              </a:solidFill>
              <a:prstDash val="solid"/>
              <a:round/>
              <a:headEnd type="none" w="med" len="med"/>
              <a:tailEnd type="none" w="med" len="med"/>
            </a:ln>
            <a:effectLst/>
          </p:spPr>
        </p:cxnSp>
        <p:cxnSp>
          <p:nvCxnSpPr>
            <p:cNvPr id="21" name="Straight Connector 20"/>
            <p:cNvCxnSpPr>
              <a:stCxn id="9" idx="2"/>
              <a:endCxn id="14" idx="0"/>
            </p:cNvCxnSpPr>
            <p:nvPr/>
          </p:nvCxnSpPr>
          <p:spPr bwMode="auto">
            <a:xfrm flipH="1">
              <a:off x="1216745" y="3269672"/>
              <a:ext cx="1408692" cy="928784"/>
            </a:xfrm>
            <a:prstGeom prst="line">
              <a:avLst/>
            </a:prstGeom>
            <a:solidFill>
              <a:schemeClr val="accent1"/>
            </a:solidFill>
            <a:ln w="12700" cap="flat" cmpd="sng" algn="ctr">
              <a:solidFill>
                <a:schemeClr val="accent4">
                  <a:lumMod val="95000"/>
                  <a:lumOff val="5000"/>
                </a:schemeClr>
              </a:solidFill>
              <a:prstDash val="solid"/>
              <a:round/>
              <a:headEnd type="none" w="med" len="med"/>
              <a:tailEnd type="none" w="med" len="med"/>
            </a:ln>
            <a:effectLst/>
          </p:spPr>
        </p:cxnSp>
        <p:cxnSp>
          <p:nvCxnSpPr>
            <p:cNvPr id="22" name="Straight Connector 21"/>
            <p:cNvCxnSpPr>
              <a:stCxn id="10" idx="2"/>
              <a:endCxn id="14" idx="0"/>
            </p:cNvCxnSpPr>
            <p:nvPr/>
          </p:nvCxnSpPr>
          <p:spPr bwMode="auto">
            <a:xfrm flipH="1">
              <a:off x="1216745" y="3269672"/>
              <a:ext cx="2489347" cy="928784"/>
            </a:xfrm>
            <a:prstGeom prst="line">
              <a:avLst/>
            </a:prstGeom>
            <a:solidFill>
              <a:schemeClr val="accent1"/>
            </a:solidFill>
            <a:ln w="12700" cap="flat" cmpd="sng" algn="ctr">
              <a:solidFill>
                <a:schemeClr val="accent4">
                  <a:lumMod val="95000"/>
                  <a:lumOff val="5000"/>
                </a:schemeClr>
              </a:solidFill>
              <a:prstDash val="solid"/>
              <a:round/>
              <a:headEnd type="none" w="med" len="med"/>
              <a:tailEnd type="none" w="med" len="med"/>
            </a:ln>
            <a:effectLst/>
          </p:spPr>
        </p:cxnSp>
        <p:cxnSp>
          <p:nvCxnSpPr>
            <p:cNvPr id="23" name="Straight Connector 22"/>
            <p:cNvCxnSpPr>
              <a:stCxn id="11" idx="2"/>
              <a:endCxn id="14" idx="0"/>
            </p:cNvCxnSpPr>
            <p:nvPr/>
          </p:nvCxnSpPr>
          <p:spPr bwMode="auto">
            <a:xfrm flipH="1">
              <a:off x="1216745" y="3269672"/>
              <a:ext cx="3570002" cy="928784"/>
            </a:xfrm>
            <a:prstGeom prst="line">
              <a:avLst/>
            </a:prstGeom>
            <a:solidFill>
              <a:schemeClr val="accent1"/>
            </a:solidFill>
            <a:ln w="12700" cap="flat" cmpd="sng" algn="ctr">
              <a:solidFill>
                <a:schemeClr val="accent4">
                  <a:lumMod val="95000"/>
                  <a:lumOff val="5000"/>
                </a:schemeClr>
              </a:solidFill>
              <a:prstDash val="solid"/>
              <a:round/>
              <a:headEnd type="none" w="med" len="med"/>
              <a:tailEnd type="none" w="med" len="med"/>
            </a:ln>
            <a:effectLst/>
          </p:spPr>
        </p:cxnSp>
        <p:cxnSp>
          <p:nvCxnSpPr>
            <p:cNvPr id="24" name="Straight Connector 23"/>
            <p:cNvCxnSpPr>
              <a:stCxn id="9" idx="2"/>
              <a:endCxn id="13" idx="0"/>
            </p:cNvCxnSpPr>
            <p:nvPr/>
          </p:nvCxnSpPr>
          <p:spPr bwMode="auto">
            <a:xfrm flipH="1">
              <a:off x="2512292" y="3269672"/>
              <a:ext cx="113145" cy="928784"/>
            </a:xfrm>
            <a:prstGeom prst="line">
              <a:avLst/>
            </a:prstGeom>
            <a:solidFill>
              <a:schemeClr val="accent1"/>
            </a:solidFill>
            <a:ln w="12700" cap="flat" cmpd="sng" algn="ctr">
              <a:solidFill>
                <a:schemeClr val="accent4">
                  <a:lumMod val="95000"/>
                  <a:lumOff val="5000"/>
                </a:schemeClr>
              </a:solidFill>
              <a:prstDash val="solid"/>
              <a:round/>
              <a:headEnd type="none" w="med" len="med"/>
              <a:tailEnd type="none" w="med" len="med"/>
            </a:ln>
            <a:effectLst/>
          </p:spPr>
        </p:cxnSp>
        <p:cxnSp>
          <p:nvCxnSpPr>
            <p:cNvPr id="25" name="Straight Connector 24"/>
            <p:cNvCxnSpPr>
              <a:stCxn id="9" idx="2"/>
              <a:endCxn id="12" idx="0"/>
            </p:cNvCxnSpPr>
            <p:nvPr/>
          </p:nvCxnSpPr>
          <p:spPr bwMode="auto">
            <a:xfrm>
              <a:off x="2625437" y="3269672"/>
              <a:ext cx="1182402" cy="938165"/>
            </a:xfrm>
            <a:prstGeom prst="line">
              <a:avLst/>
            </a:prstGeom>
            <a:solidFill>
              <a:schemeClr val="accent1"/>
            </a:solidFill>
            <a:ln w="12700" cap="flat" cmpd="sng" algn="ctr">
              <a:solidFill>
                <a:schemeClr val="accent4">
                  <a:lumMod val="95000"/>
                  <a:lumOff val="5000"/>
                </a:schemeClr>
              </a:solidFill>
              <a:prstDash val="solid"/>
              <a:round/>
              <a:headEnd type="none" w="med" len="med"/>
              <a:tailEnd type="none" w="med" len="med"/>
            </a:ln>
            <a:effectLst/>
          </p:spPr>
        </p:cxnSp>
        <p:cxnSp>
          <p:nvCxnSpPr>
            <p:cNvPr id="26" name="Straight Connector 25"/>
            <p:cNvCxnSpPr>
              <a:stCxn id="10" idx="2"/>
              <a:endCxn id="13" idx="0"/>
            </p:cNvCxnSpPr>
            <p:nvPr/>
          </p:nvCxnSpPr>
          <p:spPr bwMode="auto">
            <a:xfrm flipH="1">
              <a:off x="2512292" y="3269672"/>
              <a:ext cx="1193800" cy="928784"/>
            </a:xfrm>
            <a:prstGeom prst="line">
              <a:avLst/>
            </a:prstGeom>
            <a:solidFill>
              <a:schemeClr val="accent1"/>
            </a:solidFill>
            <a:ln w="12700" cap="flat" cmpd="sng" algn="ctr">
              <a:solidFill>
                <a:schemeClr val="accent4">
                  <a:lumMod val="95000"/>
                  <a:lumOff val="5000"/>
                </a:schemeClr>
              </a:solidFill>
              <a:prstDash val="solid"/>
              <a:round/>
              <a:headEnd type="none" w="med" len="med"/>
              <a:tailEnd type="none" w="med" len="med"/>
            </a:ln>
            <a:effectLst/>
          </p:spPr>
        </p:cxnSp>
        <p:cxnSp>
          <p:nvCxnSpPr>
            <p:cNvPr id="27" name="Straight Connector 26"/>
            <p:cNvCxnSpPr>
              <a:stCxn id="10" idx="2"/>
              <a:endCxn id="12" idx="0"/>
            </p:cNvCxnSpPr>
            <p:nvPr/>
          </p:nvCxnSpPr>
          <p:spPr bwMode="auto">
            <a:xfrm>
              <a:off x="3706092" y="3269672"/>
              <a:ext cx="101747" cy="938165"/>
            </a:xfrm>
            <a:prstGeom prst="line">
              <a:avLst/>
            </a:prstGeom>
            <a:solidFill>
              <a:schemeClr val="accent1"/>
            </a:solidFill>
            <a:ln w="12700" cap="flat" cmpd="sng" algn="ctr">
              <a:solidFill>
                <a:schemeClr val="accent4">
                  <a:lumMod val="95000"/>
                  <a:lumOff val="5000"/>
                </a:schemeClr>
              </a:solidFill>
              <a:prstDash val="solid"/>
              <a:round/>
              <a:headEnd type="none" w="med" len="med"/>
              <a:tailEnd type="none" w="med" len="med"/>
            </a:ln>
            <a:effectLst/>
          </p:spPr>
        </p:cxnSp>
        <p:cxnSp>
          <p:nvCxnSpPr>
            <p:cNvPr id="28" name="Straight Connector 27"/>
            <p:cNvCxnSpPr>
              <a:stCxn id="11" idx="2"/>
              <a:endCxn id="13" idx="0"/>
            </p:cNvCxnSpPr>
            <p:nvPr/>
          </p:nvCxnSpPr>
          <p:spPr bwMode="auto">
            <a:xfrm flipH="1">
              <a:off x="2512292" y="3269672"/>
              <a:ext cx="2274455" cy="928784"/>
            </a:xfrm>
            <a:prstGeom prst="line">
              <a:avLst/>
            </a:prstGeom>
            <a:solidFill>
              <a:schemeClr val="accent1"/>
            </a:solidFill>
            <a:ln w="12700" cap="flat" cmpd="sng" algn="ctr">
              <a:solidFill>
                <a:schemeClr val="accent4">
                  <a:lumMod val="95000"/>
                  <a:lumOff val="5000"/>
                </a:schemeClr>
              </a:solidFill>
              <a:prstDash val="solid"/>
              <a:round/>
              <a:headEnd type="none" w="med" len="med"/>
              <a:tailEnd type="none" w="med" len="med"/>
            </a:ln>
            <a:effectLst/>
          </p:spPr>
        </p:cxnSp>
        <p:cxnSp>
          <p:nvCxnSpPr>
            <p:cNvPr id="29" name="Straight Connector 28"/>
            <p:cNvCxnSpPr>
              <a:stCxn id="11" idx="2"/>
              <a:endCxn id="12" idx="0"/>
            </p:cNvCxnSpPr>
            <p:nvPr/>
          </p:nvCxnSpPr>
          <p:spPr bwMode="auto">
            <a:xfrm flipH="1">
              <a:off x="3807839" y="3269672"/>
              <a:ext cx="978908" cy="938165"/>
            </a:xfrm>
            <a:prstGeom prst="line">
              <a:avLst/>
            </a:prstGeom>
            <a:solidFill>
              <a:schemeClr val="accent1"/>
            </a:solidFill>
            <a:ln w="12700" cap="flat" cmpd="sng" algn="ctr">
              <a:solidFill>
                <a:schemeClr val="accent4">
                  <a:lumMod val="95000"/>
                  <a:lumOff val="5000"/>
                </a:schemeClr>
              </a:solidFill>
              <a:prstDash val="solid"/>
              <a:round/>
              <a:headEnd type="none" w="med" len="med"/>
              <a:tailEnd type="none" w="med" len="med"/>
            </a:ln>
            <a:effectLst/>
          </p:spPr>
        </p:cxnSp>
      </p:grpSp>
      <p:sp>
        <p:nvSpPr>
          <p:cNvPr id="3" name="Rectangle 2"/>
          <p:cNvSpPr/>
          <p:nvPr/>
        </p:nvSpPr>
        <p:spPr>
          <a:xfrm>
            <a:off x="4608372" y="1716766"/>
            <a:ext cx="4572000" cy="2585323"/>
          </a:xfrm>
          <a:prstGeom prst="rect">
            <a:avLst/>
          </a:prstGeom>
        </p:spPr>
        <p:txBody>
          <a:bodyPr>
            <a:spAutoFit/>
          </a:bodyPr>
          <a:lstStyle/>
          <a:p>
            <a:pPr marL="285750" indent="-285750">
              <a:buFont typeface="Arial" panose="020B0604020202020204" pitchFamily="34" charset="0"/>
              <a:buChar char="•"/>
            </a:pPr>
            <a:r>
              <a:rPr lang="en-US" i="1" dirty="0"/>
              <a:t>.NET</a:t>
            </a:r>
          </a:p>
          <a:p>
            <a:pPr marL="285750" indent="-285750">
              <a:buFont typeface="Arial" panose="020B0604020202020204" pitchFamily="34" charset="0"/>
              <a:buChar char="•"/>
            </a:pPr>
            <a:r>
              <a:rPr lang="en-US" i="1" dirty="0"/>
              <a:t>LAMP</a:t>
            </a:r>
          </a:p>
          <a:p>
            <a:pPr marL="285750" indent="-285750">
              <a:buFont typeface="Arial" panose="020B0604020202020204" pitchFamily="34" charset="0"/>
              <a:buChar char="•"/>
            </a:pPr>
            <a:r>
              <a:rPr lang="en-US" i="1" dirty="0"/>
              <a:t>SQL Server</a:t>
            </a:r>
          </a:p>
          <a:p>
            <a:pPr marL="285750" indent="-285750">
              <a:buFont typeface="Arial" panose="020B0604020202020204" pitchFamily="34" charset="0"/>
              <a:buChar char="•"/>
            </a:pPr>
            <a:r>
              <a:rPr lang="en-US" i="1" dirty="0"/>
              <a:t>BizTalk</a:t>
            </a:r>
          </a:p>
          <a:p>
            <a:pPr marL="285750" indent="-285750">
              <a:buFont typeface="Arial" panose="020B0604020202020204" pitchFamily="34" charset="0"/>
              <a:buChar char="•"/>
            </a:pPr>
            <a:r>
              <a:rPr lang="en-US" i="1" dirty="0"/>
              <a:t>JAVA</a:t>
            </a:r>
          </a:p>
          <a:p>
            <a:pPr marL="285750" indent="-285750">
              <a:buFont typeface="Arial" panose="020B0604020202020204" pitchFamily="34" charset="0"/>
              <a:buChar char="•"/>
            </a:pPr>
            <a:r>
              <a:rPr lang="en-US" i="1" dirty="0"/>
              <a:t>C#</a:t>
            </a:r>
          </a:p>
          <a:p>
            <a:pPr marL="285750" indent="-285750">
              <a:buFont typeface="Arial" panose="020B0604020202020204" pitchFamily="34" charset="0"/>
              <a:buChar char="•"/>
            </a:pPr>
            <a:r>
              <a:rPr lang="en-US" i="1" dirty="0"/>
              <a:t>Ariba</a:t>
            </a:r>
          </a:p>
          <a:p>
            <a:pPr marL="285750" indent="-285750">
              <a:buFont typeface="Arial" panose="020B0604020202020204" pitchFamily="34" charset="0"/>
              <a:buChar char="•"/>
            </a:pPr>
            <a:r>
              <a:rPr lang="en-US" i="1" dirty="0"/>
              <a:t>Tradeshift</a:t>
            </a:r>
          </a:p>
          <a:p>
            <a:pPr marL="285750" indent="-285750">
              <a:buFont typeface="Arial" panose="020B0604020202020204" pitchFamily="34" charset="0"/>
              <a:buChar char="•"/>
            </a:pPr>
            <a:r>
              <a:rPr lang="en-US" i="1" dirty="0"/>
              <a:t>Clarity PPM</a:t>
            </a:r>
          </a:p>
        </p:txBody>
      </p:sp>
    </p:spTree>
    <p:extLst>
      <p:ext uri="{BB962C8B-B14F-4D97-AF65-F5344CB8AC3E}">
        <p14:creationId xmlns:p14="http://schemas.microsoft.com/office/powerpoint/2010/main" val="43033598"/>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2FCF0CE-13DC-488E-9D1E-7D75B1BCA9F6}" type="slidenum">
              <a:rPr lang="en-US" smtClean="0"/>
              <a:t>28</a:t>
            </a:fld>
            <a:endParaRPr lang="en-US" dirty="0"/>
          </a:p>
        </p:txBody>
      </p:sp>
      <p:sp>
        <p:nvSpPr>
          <p:cNvPr id="3" name="Rectangle 2"/>
          <p:cNvSpPr/>
          <p:nvPr/>
        </p:nvSpPr>
        <p:spPr>
          <a:xfrm>
            <a:off x="814819" y="4476969"/>
            <a:ext cx="7157606" cy="1815882"/>
          </a:xfrm>
          <a:prstGeom prst="rect">
            <a:avLst/>
          </a:prstGeom>
        </p:spPr>
        <p:txBody>
          <a:bodyPr wrap="square">
            <a:spAutoFit/>
          </a:bodyPr>
          <a:lstStyle/>
          <a:p>
            <a:pPr marL="285750" indent="-285750">
              <a:buFont typeface="Arial" panose="020B0604020202020204" pitchFamily="34" charset="0"/>
              <a:buChar char="•"/>
            </a:pPr>
            <a:r>
              <a:rPr lang="en-US" sz="1400" i="1" dirty="0"/>
              <a:t>Contract management</a:t>
            </a:r>
          </a:p>
          <a:p>
            <a:pPr marL="285750" indent="-285750">
              <a:buFont typeface="Arial" panose="020B0604020202020204" pitchFamily="34" charset="0"/>
              <a:buChar char="•"/>
            </a:pPr>
            <a:r>
              <a:rPr lang="en-US" sz="1400" i="1" dirty="0"/>
              <a:t>Digital, Subscription, Payments, Web Content Management, Inventory, and the like are all natively supported as well.</a:t>
            </a:r>
          </a:p>
          <a:p>
            <a:pPr marL="285750" indent="-285750">
              <a:buFont typeface="Arial" panose="020B0604020202020204" pitchFamily="34" charset="0"/>
              <a:buChar char="•"/>
            </a:pPr>
            <a:r>
              <a:rPr lang="en-US" sz="1400" i="1" dirty="0"/>
              <a:t>Government Cost Accounting</a:t>
            </a:r>
          </a:p>
          <a:p>
            <a:pPr marL="285750" indent="-285750">
              <a:buFont typeface="Arial" panose="020B0604020202020204" pitchFamily="34" charset="0"/>
              <a:buChar char="•"/>
            </a:pPr>
            <a:r>
              <a:rPr lang="en-US" sz="1400" i="1" dirty="0"/>
              <a:t>P</a:t>
            </a:r>
            <a:r>
              <a:rPr lang="en-US" sz="1400" i="1" dirty="0" smtClean="0"/>
              <a:t>erformance-based </a:t>
            </a:r>
            <a:r>
              <a:rPr lang="en-US" sz="1400" i="1" dirty="0"/>
              <a:t>management</a:t>
            </a:r>
          </a:p>
          <a:p>
            <a:pPr marL="285750" indent="-285750">
              <a:buFont typeface="Arial" panose="020B0604020202020204" pitchFamily="34" charset="0"/>
              <a:buChar char="•"/>
            </a:pPr>
            <a:r>
              <a:rPr lang="en-US" sz="1400" i="1" dirty="0"/>
              <a:t>Project and Portfolio Management</a:t>
            </a:r>
          </a:p>
          <a:p>
            <a:pPr marL="285750" indent="-285750">
              <a:buFont typeface="Arial" panose="020B0604020202020204" pitchFamily="34" charset="0"/>
              <a:buChar char="•"/>
            </a:pPr>
            <a:r>
              <a:rPr lang="en-US" sz="1400" i="1" dirty="0"/>
              <a:t>Retail, Healthcare</a:t>
            </a:r>
          </a:p>
          <a:p>
            <a:pPr marL="285750" indent="-285750">
              <a:buFont typeface="Arial" panose="020B0604020202020204" pitchFamily="34" charset="0"/>
              <a:buChar char="•"/>
            </a:pPr>
            <a:r>
              <a:rPr lang="en-US" sz="1400" i="1" dirty="0"/>
              <a:t>State Government</a:t>
            </a:r>
          </a:p>
        </p:txBody>
      </p:sp>
      <p:sp>
        <p:nvSpPr>
          <p:cNvPr id="5" name="Title 1"/>
          <p:cNvSpPr txBox="1">
            <a:spLocks/>
          </p:cNvSpPr>
          <p:nvPr/>
        </p:nvSpPr>
        <p:spPr>
          <a:xfrm>
            <a:off x="2244727" y="274638"/>
            <a:ext cx="6442075" cy="1143000"/>
          </a:xfrm>
          <a:prstGeom prst="rect">
            <a:avLst/>
          </a:prstGeom>
        </p:spPr>
        <p:txBody>
          <a:bodyPr anchor="ctr"/>
          <a:lstStyle>
            <a:lvl1pPr algn="l" rtl="0" eaLnBrk="1" fontAlgn="base" hangingPunct="1">
              <a:spcBef>
                <a:spcPct val="0"/>
              </a:spcBef>
              <a:spcAft>
                <a:spcPct val="0"/>
              </a:spcAft>
              <a:defRPr sz="3200" b="1">
                <a:solidFill>
                  <a:schemeClr val="tx1"/>
                </a:solidFill>
                <a:latin typeface="+mj-lt"/>
                <a:ea typeface="+mj-ea"/>
                <a:cs typeface="+mj-cs"/>
              </a:defRPr>
            </a:lvl1pPr>
            <a:lvl2pPr algn="l" rtl="0" eaLnBrk="1" fontAlgn="base" hangingPunct="1">
              <a:spcBef>
                <a:spcPct val="0"/>
              </a:spcBef>
              <a:spcAft>
                <a:spcPct val="0"/>
              </a:spcAft>
              <a:defRPr sz="3200" b="1">
                <a:solidFill>
                  <a:schemeClr val="tx1"/>
                </a:solidFill>
                <a:latin typeface="Arial" charset="0"/>
              </a:defRPr>
            </a:lvl2pPr>
            <a:lvl3pPr algn="l" rtl="0" eaLnBrk="1" fontAlgn="base" hangingPunct="1">
              <a:spcBef>
                <a:spcPct val="0"/>
              </a:spcBef>
              <a:spcAft>
                <a:spcPct val="0"/>
              </a:spcAft>
              <a:defRPr sz="3200" b="1">
                <a:solidFill>
                  <a:schemeClr val="tx1"/>
                </a:solidFill>
                <a:latin typeface="Arial" charset="0"/>
              </a:defRPr>
            </a:lvl3pPr>
            <a:lvl4pPr algn="l" rtl="0" eaLnBrk="1" fontAlgn="base" hangingPunct="1">
              <a:spcBef>
                <a:spcPct val="0"/>
              </a:spcBef>
              <a:spcAft>
                <a:spcPct val="0"/>
              </a:spcAft>
              <a:defRPr sz="3200" b="1">
                <a:solidFill>
                  <a:schemeClr val="tx1"/>
                </a:solidFill>
                <a:latin typeface="Arial" charset="0"/>
              </a:defRPr>
            </a:lvl4pPr>
            <a:lvl5pPr algn="l" rtl="0" eaLnBrk="1" fontAlgn="base" hangingPunct="1">
              <a:spcBef>
                <a:spcPct val="0"/>
              </a:spcBef>
              <a:spcAft>
                <a:spcPct val="0"/>
              </a:spcAft>
              <a:defRPr sz="3200" b="1">
                <a:solidFill>
                  <a:schemeClr val="tx1"/>
                </a:solidFill>
                <a:latin typeface="Arial" charset="0"/>
              </a:defRPr>
            </a:lvl5pPr>
            <a:lvl6pPr marL="457189" algn="l" rtl="0" eaLnBrk="1" fontAlgn="base" hangingPunct="1">
              <a:spcBef>
                <a:spcPct val="0"/>
              </a:spcBef>
              <a:spcAft>
                <a:spcPct val="0"/>
              </a:spcAft>
              <a:defRPr sz="3200" b="1">
                <a:solidFill>
                  <a:schemeClr val="tx1"/>
                </a:solidFill>
                <a:latin typeface="Arial" charset="0"/>
              </a:defRPr>
            </a:lvl6pPr>
            <a:lvl7pPr marL="914377" algn="l" rtl="0" eaLnBrk="1" fontAlgn="base" hangingPunct="1">
              <a:spcBef>
                <a:spcPct val="0"/>
              </a:spcBef>
              <a:spcAft>
                <a:spcPct val="0"/>
              </a:spcAft>
              <a:defRPr sz="3200" b="1">
                <a:solidFill>
                  <a:schemeClr val="tx1"/>
                </a:solidFill>
                <a:latin typeface="Arial" charset="0"/>
              </a:defRPr>
            </a:lvl7pPr>
            <a:lvl8pPr marL="1371566" algn="l" rtl="0" eaLnBrk="1" fontAlgn="base" hangingPunct="1">
              <a:spcBef>
                <a:spcPct val="0"/>
              </a:spcBef>
              <a:spcAft>
                <a:spcPct val="0"/>
              </a:spcAft>
              <a:defRPr sz="3200" b="1">
                <a:solidFill>
                  <a:schemeClr val="tx1"/>
                </a:solidFill>
                <a:latin typeface="Arial" charset="0"/>
              </a:defRPr>
            </a:lvl8pPr>
            <a:lvl9pPr marL="1828754" algn="l" rtl="0" eaLnBrk="1" fontAlgn="base" hangingPunct="1">
              <a:spcBef>
                <a:spcPct val="0"/>
              </a:spcBef>
              <a:spcAft>
                <a:spcPct val="0"/>
              </a:spcAft>
              <a:defRPr sz="3200" b="1">
                <a:solidFill>
                  <a:schemeClr val="tx1"/>
                </a:solidFill>
                <a:latin typeface="Arial" charset="0"/>
              </a:defRPr>
            </a:lvl9pPr>
          </a:lstStyle>
          <a:p>
            <a:pPr algn="r"/>
            <a:r>
              <a:rPr lang="en-US" kern="0" dirty="0" smtClean="0"/>
              <a:t>Industry Experience</a:t>
            </a:r>
            <a:endParaRPr lang="en-US" kern="0" dirty="0"/>
          </a:p>
        </p:txBody>
      </p:sp>
      <p:sp>
        <p:nvSpPr>
          <p:cNvPr id="7" name="TextBox 6"/>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graphicFrame>
        <p:nvGraphicFramePr>
          <p:cNvPr id="9" name="Chart 8"/>
          <p:cNvGraphicFramePr>
            <a:graphicFrameLocks/>
          </p:cNvGraphicFramePr>
          <p:nvPr>
            <p:extLst>
              <p:ext uri="{D42A27DB-BD31-4B8C-83A1-F6EECF244321}">
                <p14:modId xmlns:p14="http://schemas.microsoft.com/office/powerpoint/2010/main" val="551503826"/>
              </p:ext>
            </p:extLst>
          </p:nvPr>
        </p:nvGraphicFramePr>
        <p:xfrm>
          <a:off x="885825" y="1514475"/>
          <a:ext cx="7610475" cy="33581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54690183"/>
      </p:ext>
    </p:ext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Lines of Business Experience</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29</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542460031"/>
              </p:ext>
            </p:extLst>
          </p:nvPr>
        </p:nvGraphicFramePr>
        <p:xfrm>
          <a:off x="182884" y="1677684"/>
          <a:ext cx="8794860" cy="1348740"/>
        </p:xfrm>
        <a:graphic>
          <a:graphicData uri="http://schemas.openxmlformats.org/drawingml/2006/table">
            <a:tbl>
              <a:tblPr/>
              <a:tblGrid>
                <a:gridCol w="732905"/>
                <a:gridCol w="732905"/>
                <a:gridCol w="732905"/>
                <a:gridCol w="732905"/>
                <a:gridCol w="732905"/>
                <a:gridCol w="732905"/>
                <a:gridCol w="732905"/>
                <a:gridCol w="732905"/>
                <a:gridCol w="732905"/>
                <a:gridCol w="732905"/>
                <a:gridCol w="732905"/>
                <a:gridCol w="732905"/>
              </a:tblGrid>
              <a:tr h="190500">
                <a:tc gridSpan="12">
                  <a:txBody>
                    <a:bodyPr/>
                    <a:lstStyle/>
                    <a:p>
                      <a:pPr algn="ctr" fontAlgn="ctr"/>
                      <a:r>
                        <a:rPr lang="en-US" sz="1400" b="1" i="0" u="none" strike="noStrike" dirty="0">
                          <a:solidFill>
                            <a:srgbClr val="000000"/>
                          </a:solidFill>
                          <a:effectLst/>
                          <a:latin typeface="+mn-lt"/>
                        </a:rPr>
                        <a:t>Which of the following lines of business has your company's software solutions supported?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71500">
                <a:tc>
                  <a:txBody>
                    <a:bodyPr/>
                    <a:lstStyle/>
                    <a:p>
                      <a:pPr algn="ctr" fontAlgn="ctr"/>
                      <a:r>
                        <a:rPr lang="en-US" sz="1100" b="1" i="0" u="none" strike="noStrike" dirty="0">
                          <a:solidFill>
                            <a:srgbClr val="000000"/>
                          </a:solidFill>
                          <a:effectLst/>
                          <a:latin typeface="+mn-lt"/>
                        </a:rPr>
                        <a:t>Asset </a:t>
                      </a:r>
                      <a:r>
                        <a:rPr lang="en-US" sz="1100" b="1" i="0" u="none" strike="noStrike" dirty="0" smtClean="0">
                          <a:solidFill>
                            <a:srgbClr val="000000"/>
                          </a:solidFill>
                          <a:effectLst/>
                          <a:latin typeface="+mn-lt"/>
                        </a:rPr>
                        <a:t>Mgmt</a:t>
                      </a:r>
                      <a:endParaRPr lang="en-US" sz="11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Finance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smtClean="0">
                          <a:solidFill>
                            <a:srgbClr val="000000"/>
                          </a:solidFill>
                          <a:effectLst/>
                          <a:latin typeface="+mn-lt"/>
                        </a:rPr>
                        <a:t>HR</a:t>
                      </a:r>
                      <a:endParaRPr lang="en-US" sz="11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smtClean="0">
                          <a:solidFill>
                            <a:srgbClr val="000000"/>
                          </a:solidFill>
                          <a:effectLst/>
                          <a:latin typeface="+mn-lt"/>
                        </a:rPr>
                        <a:t>IT</a:t>
                      </a:r>
                      <a:endParaRPr lang="en-US" sz="11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smtClean="0">
                          <a:solidFill>
                            <a:srgbClr val="000000"/>
                          </a:solidFill>
                          <a:effectLst/>
                          <a:latin typeface="+mn-lt"/>
                        </a:rPr>
                        <a:t>Mfg.</a:t>
                      </a:r>
                      <a:endParaRPr lang="en-US" sz="11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Marketing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Sourcing &amp; </a:t>
                      </a:r>
                      <a:r>
                        <a:rPr lang="en-US" sz="1100" b="1" i="0" u="none" strike="noStrike" dirty="0" smtClean="0">
                          <a:solidFill>
                            <a:srgbClr val="000000"/>
                          </a:solidFill>
                          <a:effectLst/>
                          <a:latin typeface="+mn-lt"/>
                        </a:rPr>
                        <a:t>Procure-ment</a:t>
                      </a:r>
                      <a:endParaRPr lang="en-US" sz="11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R&amp;D, </a:t>
                      </a:r>
                      <a:r>
                        <a:rPr lang="en-US" sz="1100" b="1" i="0" u="none" strike="noStrike" dirty="0" smtClean="0">
                          <a:solidFill>
                            <a:srgbClr val="000000"/>
                          </a:solidFill>
                          <a:effectLst/>
                          <a:latin typeface="+mn-lt"/>
                        </a:rPr>
                        <a:t>Engineer-ing</a:t>
                      </a:r>
                      <a:endParaRPr lang="en-US" sz="11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Sales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Service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Supply Chain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smtClean="0">
                          <a:solidFill>
                            <a:srgbClr val="000000"/>
                          </a:solidFill>
                          <a:effectLst/>
                          <a:latin typeface="+mn-lt"/>
                        </a:rPr>
                        <a:t>Corp.</a:t>
                      </a:r>
                    </a:p>
                    <a:p>
                      <a:pPr algn="ctr" fontAlgn="ctr"/>
                      <a:r>
                        <a:rPr lang="en-US" sz="1100" b="1" i="0" u="none" strike="noStrike" dirty="0" smtClean="0">
                          <a:solidFill>
                            <a:srgbClr val="000000"/>
                          </a:solidFill>
                          <a:effectLst/>
                          <a:latin typeface="+mn-lt"/>
                        </a:rPr>
                        <a:t>Strategy </a:t>
                      </a:r>
                      <a:r>
                        <a:rPr lang="en-US" sz="1100" b="1" i="0" u="none" strike="noStrike" dirty="0">
                          <a:solidFill>
                            <a:srgbClr val="000000"/>
                          </a:solidFill>
                          <a:effectLst/>
                          <a:latin typeface="+mn-lt"/>
                        </a:rPr>
                        <a:t>&amp; </a:t>
                      </a:r>
                      <a:r>
                        <a:rPr lang="en-US" sz="1100" b="1" i="0" u="none" strike="noStrike" dirty="0" smtClean="0">
                          <a:solidFill>
                            <a:srgbClr val="000000"/>
                          </a:solidFill>
                          <a:effectLst/>
                          <a:latin typeface="+mn-lt"/>
                        </a:rPr>
                        <a:t>Sustain-ability</a:t>
                      </a:r>
                      <a:endParaRPr lang="en-US" sz="11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90500">
                <a:tc>
                  <a:txBody>
                    <a:bodyPr/>
                    <a:lstStyle/>
                    <a:p>
                      <a:pPr algn="ctr" fontAlgn="ctr"/>
                      <a:r>
                        <a:rPr lang="en-US" sz="1400" b="1" i="0" u="none" strike="noStrike" dirty="0">
                          <a:solidFill>
                            <a:srgbClr val="000000"/>
                          </a:solidFill>
                          <a:effectLst/>
                          <a:latin typeface="+mn-lt"/>
                        </a:rPr>
                        <a:t>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0500">
                <a:tc>
                  <a:txBody>
                    <a:bodyPr/>
                    <a:lstStyle/>
                    <a:p>
                      <a:pPr algn="ctr" fontAlgn="ctr"/>
                      <a:r>
                        <a:rPr lang="en-US" sz="1400" b="1" i="0" u="none" strike="noStrike" dirty="0">
                          <a:solidFill>
                            <a:srgbClr val="000000"/>
                          </a:solidFill>
                          <a:effectLst/>
                          <a:latin typeface="+mn-lt"/>
                        </a:rPr>
                        <a:t>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
        <p:nvSpPr>
          <p:cNvPr id="3" name="Rectangle 2"/>
          <p:cNvSpPr/>
          <p:nvPr/>
        </p:nvSpPr>
        <p:spPr>
          <a:xfrm>
            <a:off x="721824" y="3183692"/>
            <a:ext cx="7964978" cy="3139321"/>
          </a:xfrm>
          <a:prstGeom prst="rect">
            <a:avLst/>
          </a:prstGeom>
        </p:spPr>
        <p:txBody>
          <a:bodyPr wrap="square">
            <a:spAutoFit/>
          </a:bodyPr>
          <a:lstStyle/>
          <a:p>
            <a:r>
              <a:rPr lang="en-US" sz="1600" b="1" dirty="0" smtClean="0"/>
              <a:t>Other Industries (comments):</a:t>
            </a:r>
          </a:p>
          <a:p>
            <a:pPr marL="285750" indent="-285750">
              <a:buFont typeface="Arial" panose="020B0604020202020204" pitchFamily="34" charset="0"/>
              <a:buChar char="•"/>
            </a:pPr>
            <a:r>
              <a:rPr lang="en-US" sz="1400" dirty="0" smtClean="0"/>
              <a:t>“Criminal Justice”</a:t>
            </a:r>
            <a:endParaRPr lang="en-US" sz="1400" dirty="0"/>
          </a:p>
          <a:p>
            <a:pPr marL="285750" indent="-285750">
              <a:buFont typeface="Arial" panose="020B0604020202020204" pitchFamily="34" charset="0"/>
              <a:buChar char="•"/>
            </a:pPr>
            <a:r>
              <a:rPr lang="en-US" sz="1400" dirty="0" smtClean="0"/>
              <a:t>“eGovernment/eCommerce </a:t>
            </a:r>
            <a:r>
              <a:rPr lang="en-US" sz="1400" dirty="0"/>
              <a:t>solutions  - we partner exclusively with </a:t>
            </a:r>
            <a:r>
              <a:rPr lang="en-US" sz="1400" dirty="0" smtClean="0"/>
              <a:t>government”</a:t>
            </a:r>
            <a:endParaRPr lang="en-US" sz="1400" dirty="0"/>
          </a:p>
          <a:p>
            <a:pPr marL="285750" indent="-285750">
              <a:buFont typeface="Arial" panose="020B0604020202020204" pitchFamily="34" charset="0"/>
              <a:buChar char="•"/>
            </a:pPr>
            <a:r>
              <a:rPr lang="en-US" sz="1400" dirty="0" smtClean="0"/>
              <a:t>“Federal </a:t>
            </a:r>
            <a:r>
              <a:rPr lang="en-US" sz="1400" dirty="0"/>
              <a:t>agency award </a:t>
            </a:r>
            <a:r>
              <a:rPr lang="en-US" sz="1400" dirty="0" smtClean="0"/>
              <a:t>systems”</a:t>
            </a:r>
            <a:endParaRPr lang="en-US" sz="1400" dirty="0"/>
          </a:p>
          <a:p>
            <a:pPr marL="285750" indent="-285750">
              <a:buFont typeface="Arial" panose="020B0604020202020204" pitchFamily="34" charset="0"/>
              <a:buChar char="•"/>
            </a:pPr>
            <a:r>
              <a:rPr lang="en-US" sz="1400" dirty="0" smtClean="0"/>
              <a:t>“Federal </a:t>
            </a:r>
            <a:r>
              <a:rPr lang="en-US" sz="1400" dirty="0"/>
              <a:t>and State Government, recreation, </a:t>
            </a:r>
            <a:r>
              <a:rPr lang="en-US" sz="1400" dirty="0" smtClean="0"/>
              <a:t>education”</a:t>
            </a:r>
            <a:endParaRPr lang="en-US" sz="1400" dirty="0"/>
          </a:p>
          <a:p>
            <a:pPr marL="285750" indent="-285750">
              <a:buFont typeface="Arial" panose="020B0604020202020204" pitchFamily="34" charset="0"/>
              <a:buChar char="•"/>
            </a:pPr>
            <a:r>
              <a:rPr lang="en-US" sz="1400" dirty="0" smtClean="0"/>
              <a:t>“Immigration”</a:t>
            </a:r>
            <a:endParaRPr lang="en-US" sz="1400" dirty="0"/>
          </a:p>
          <a:p>
            <a:pPr marL="285750" indent="-285750">
              <a:buFont typeface="Arial" panose="020B0604020202020204" pitchFamily="34" charset="0"/>
              <a:buChar char="•"/>
            </a:pPr>
            <a:r>
              <a:rPr lang="en-US" sz="1400" dirty="0" smtClean="0"/>
              <a:t>“Manufacturing</a:t>
            </a:r>
            <a:r>
              <a:rPr lang="en-US" sz="1400" dirty="0"/>
              <a:t>, </a:t>
            </a:r>
            <a:r>
              <a:rPr lang="en-US" sz="1400" dirty="0" smtClean="0"/>
              <a:t>Energy”</a:t>
            </a:r>
            <a:endParaRPr lang="en-US" sz="1400" dirty="0"/>
          </a:p>
          <a:p>
            <a:pPr marL="285750" indent="-285750">
              <a:buFont typeface="Arial" panose="020B0604020202020204" pitchFamily="34" charset="0"/>
              <a:buChar char="•"/>
            </a:pPr>
            <a:r>
              <a:rPr lang="en-US" sz="1400" dirty="0" smtClean="0"/>
              <a:t>“N/A”</a:t>
            </a:r>
            <a:endParaRPr lang="en-US" sz="1400" dirty="0"/>
          </a:p>
          <a:p>
            <a:pPr marL="285750" indent="-285750">
              <a:buFont typeface="Arial" panose="020B0604020202020204" pitchFamily="34" charset="0"/>
              <a:buChar char="•"/>
            </a:pPr>
            <a:r>
              <a:rPr lang="en-US" sz="1400" dirty="0" smtClean="0"/>
              <a:t>“Non-Profits</a:t>
            </a:r>
            <a:r>
              <a:rPr lang="en-US" sz="1400" dirty="0"/>
              <a:t>, </a:t>
            </a:r>
            <a:r>
              <a:rPr lang="en-US" sz="1400" dirty="0" smtClean="0"/>
              <a:t>Associations”</a:t>
            </a:r>
            <a:endParaRPr lang="en-US" sz="1400" dirty="0"/>
          </a:p>
          <a:p>
            <a:pPr marL="285750" indent="-285750">
              <a:buFont typeface="Arial" panose="020B0604020202020204" pitchFamily="34" charset="0"/>
              <a:buChar char="•"/>
            </a:pPr>
            <a:r>
              <a:rPr lang="en-US" sz="1400" dirty="0" smtClean="0"/>
              <a:t>“Plumbing</a:t>
            </a:r>
            <a:r>
              <a:rPr lang="en-US" sz="1400" dirty="0"/>
              <a:t>, Heating, Contractor </a:t>
            </a:r>
            <a:r>
              <a:rPr lang="en-US" sz="1400" dirty="0" smtClean="0"/>
              <a:t>Services”</a:t>
            </a:r>
            <a:endParaRPr lang="en-US" sz="1400" dirty="0"/>
          </a:p>
          <a:p>
            <a:pPr marL="285750" indent="-285750">
              <a:buFont typeface="Arial" panose="020B0604020202020204" pitchFamily="34" charset="0"/>
              <a:buChar char="•"/>
            </a:pPr>
            <a:r>
              <a:rPr lang="en-US" sz="1400" dirty="0" smtClean="0"/>
              <a:t>“Retail”</a:t>
            </a:r>
            <a:endParaRPr lang="en-US" sz="1400" dirty="0"/>
          </a:p>
          <a:p>
            <a:pPr marL="285750" indent="-285750">
              <a:buFont typeface="Arial" panose="020B0604020202020204" pitchFamily="34" charset="0"/>
              <a:buChar char="•"/>
            </a:pPr>
            <a:r>
              <a:rPr lang="en-US" sz="1400" dirty="0" smtClean="0"/>
              <a:t>“thers </a:t>
            </a:r>
            <a:r>
              <a:rPr lang="en-US" sz="1400" dirty="0"/>
              <a:t>include Digital, Subscription, and Content Management offerings</a:t>
            </a:r>
            <a:r>
              <a:rPr lang="en-US" sz="1400" dirty="0" smtClean="0"/>
              <a:t>.”</a:t>
            </a:r>
            <a:endParaRPr lang="en-US" sz="1400" dirty="0"/>
          </a:p>
          <a:p>
            <a:pPr marL="285750" indent="-285750">
              <a:buFont typeface="Arial" panose="020B0604020202020204" pitchFamily="34" charset="0"/>
              <a:buChar char="•"/>
            </a:pPr>
            <a:r>
              <a:rPr lang="en-US" sz="1400" dirty="0" smtClean="0"/>
              <a:t>“Virtually every type </a:t>
            </a:r>
            <a:r>
              <a:rPr lang="en-US" sz="1400" dirty="0"/>
              <a:t>of  business and industry and all sectors of Government use Oracle solutions to solve their business problems</a:t>
            </a:r>
            <a:r>
              <a:rPr lang="en-US" sz="1400" dirty="0" smtClean="0"/>
              <a:t>.”</a:t>
            </a:r>
            <a:endParaRPr lang="en-US" sz="1400" dirty="0"/>
          </a:p>
        </p:txBody>
      </p:sp>
      <p:sp>
        <p:nvSpPr>
          <p:cNvPr id="7" name="TextBox 6"/>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spTree>
    <p:extLst>
      <p:ext uri="{BB962C8B-B14F-4D97-AF65-F5344CB8AC3E}">
        <p14:creationId xmlns:p14="http://schemas.microsoft.com/office/powerpoint/2010/main" val="3594944169"/>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Responses Collected</a:t>
            </a:r>
            <a:endParaRPr lang="en-US" dirty="0"/>
          </a:p>
        </p:txBody>
      </p:sp>
      <p:sp>
        <p:nvSpPr>
          <p:cNvPr id="3" name="Content Placeholder 2"/>
          <p:cNvSpPr>
            <a:spLocks noGrp="1"/>
          </p:cNvSpPr>
          <p:nvPr>
            <p:ph idx="1"/>
          </p:nvPr>
        </p:nvSpPr>
        <p:spPr>
          <a:xfrm>
            <a:off x="687388" y="1951630"/>
            <a:ext cx="7999412" cy="3957851"/>
          </a:xfrm>
          <a:noFill/>
        </p:spPr>
        <p:txBody>
          <a:bodyPr anchor="ctr"/>
          <a:lstStyle/>
          <a:p>
            <a:pPr marL="463550" indent="-463550">
              <a:spcBef>
                <a:spcPts val="600"/>
              </a:spcBef>
              <a:spcAft>
                <a:spcPts val="600"/>
              </a:spcAft>
            </a:pPr>
            <a:endParaRPr lang="en-US" sz="2400" b="1" dirty="0" smtClean="0"/>
          </a:p>
          <a:p>
            <a:pPr marL="463550" indent="-463550">
              <a:spcBef>
                <a:spcPts val="600"/>
              </a:spcBef>
              <a:spcAft>
                <a:spcPts val="600"/>
              </a:spcAft>
            </a:pPr>
            <a:endParaRPr lang="en-US" sz="2400" b="1" dirty="0"/>
          </a:p>
          <a:p>
            <a:pPr marL="463550" indent="-463550">
              <a:spcBef>
                <a:spcPts val="600"/>
              </a:spcBef>
              <a:spcAft>
                <a:spcPts val="600"/>
              </a:spcAft>
            </a:pPr>
            <a:endParaRPr lang="en-US" sz="2400" b="1" dirty="0" smtClean="0"/>
          </a:p>
          <a:p>
            <a:pPr marL="463550" indent="-463550">
              <a:spcBef>
                <a:spcPts val="600"/>
              </a:spcBef>
              <a:spcAft>
                <a:spcPts val="600"/>
              </a:spcAft>
            </a:pPr>
            <a:endParaRPr lang="en-US" sz="2400" b="1" dirty="0" smtClean="0"/>
          </a:p>
          <a:p>
            <a:pPr marL="463550" indent="-463550">
              <a:spcBef>
                <a:spcPts val="600"/>
              </a:spcBef>
              <a:spcAft>
                <a:spcPts val="600"/>
              </a:spcAft>
            </a:pPr>
            <a:endParaRPr lang="en-US" sz="2400" b="1" dirty="0" smtClean="0"/>
          </a:p>
          <a:p>
            <a:pPr marL="463550" indent="-463550">
              <a:spcBef>
                <a:spcPts val="600"/>
              </a:spcBef>
              <a:spcAft>
                <a:spcPts val="600"/>
              </a:spcAft>
            </a:pPr>
            <a:endParaRPr lang="en-US" sz="2400" b="1" dirty="0"/>
          </a:p>
          <a:p>
            <a:pPr marL="463550" indent="-463550">
              <a:spcBef>
                <a:spcPts val="600"/>
              </a:spcBef>
              <a:spcAft>
                <a:spcPts val="600"/>
              </a:spcAft>
            </a:pPr>
            <a:r>
              <a:rPr lang="en-US" sz="1600" dirty="0" smtClean="0"/>
              <a:t>67 SBs and 7 LBs as determined by the predominant NAICS code used by respondents and the SBA’s small business threshold for that code - 541511</a:t>
            </a:r>
            <a:endParaRPr lang="en-US" sz="1600" dirty="0"/>
          </a:p>
          <a:p>
            <a:endParaRPr lang="en-US" sz="2400" dirty="0"/>
          </a:p>
        </p:txBody>
      </p:sp>
      <p:sp>
        <p:nvSpPr>
          <p:cNvPr id="4" name="Slide Number Placeholder 3"/>
          <p:cNvSpPr>
            <a:spLocks noGrp="1"/>
          </p:cNvSpPr>
          <p:nvPr>
            <p:ph type="sldNum" sz="quarter" idx="10"/>
          </p:nvPr>
        </p:nvSpPr>
        <p:spPr/>
        <p:txBody>
          <a:bodyPr/>
          <a:lstStyle/>
          <a:p>
            <a:fld id="{32FCF0CE-13DC-488E-9D1E-7D75B1BCA9F6}" type="slidenum">
              <a:rPr lang="en-US" smtClean="0"/>
              <a:t>3</a:t>
            </a:fld>
            <a:endParaRPr lang="en-US" dirty="0"/>
          </a:p>
        </p:txBody>
      </p:sp>
      <p:graphicFrame>
        <p:nvGraphicFramePr>
          <p:cNvPr id="16" name="Chart 15"/>
          <p:cNvGraphicFramePr>
            <a:graphicFrameLocks/>
          </p:cNvGraphicFramePr>
          <p:nvPr>
            <p:extLst>
              <p:ext uri="{D42A27DB-BD31-4B8C-83A1-F6EECF244321}">
                <p14:modId xmlns:p14="http://schemas.microsoft.com/office/powerpoint/2010/main" val="4181161551"/>
              </p:ext>
            </p:extLst>
          </p:nvPr>
        </p:nvGraphicFramePr>
        <p:xfrm>
          <a:off x="2286000" y="2057400"/>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extBox 5"/>
          <p:cNvSpPr txBox="1"/>
          <p:nvPr/>
        </p:nvSpPr>
        <p:spPr>
          <a:xfrm>
            <a:off x="2407920" y="2411730"/>
            <a:ext cx="1996440" cy="304800"/>
          </a:xfrm>
          <a:prstGeom prst="rect">
            <a:avLst/>
          </a:prstGeom>
          <a:solidFill>
            <a:sysClr val="window" lastClr="FFFFFF"/>
          </a:solid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Total Number of Responses</a:t>
            </a:r>
          </a:p>
        </p:txBody>
      </p:sp>
      <p:sp>
        <p:nvSpPr>
          <p:cNvPr id="18" name="TextBox 6"/>
          <p:cNvSpPr txBox="1"/>
          <p:nvPr/>
        </p:nvSpPr>
        <p:spPr>
          <a:xfrm>
            <a:off x="5135880" y="2419350"/>
            <a:ext cx="1653540" cy="441960"/>
          </a:xfrm>
          <a:prstGeom prst="rect">
            <a:avLst/>
          </a:prstGeom>
          <a:solidFill>
            <a:sysClr val="window" lastClr="FFFFFF"/>
          </a:solid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Small and Large Business</a:t>
            </a:r>
          </a:p>
        </p:txBody>
      </p:sp>
    </p:spTree>
    <p:extLst>
      <p:ext uri="{BB962C8B-B14F-4D97-AF65-F5344CB8AC3E}">
        <p14:creationId xmlns:p14="http://schemas.microsoft.com/office/powerpoint/2010/main" val="136637950"/>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Customer Support Attributes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30</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908789122"/>
              </p:ext>
            </p:extLst>
          </p:nvPr>
        </p:nvGraphicFramePr>
        <p:xfrm>
          <a:off x="1260763" y="1786791"/>
          <a:ext cx="6594764" cy="952500"/>
        </p:xfrm>
        <a:graphic>
          <a:graphicData uri="http://schemas.openxmlformats.org/drawingml/2006/table">
            <a:tbl>
              <a:tblPr/>
              <a:tblGrid>
                <a:gridCol w="1648691"/>
                <a:gridCol w="1648691"/>
                <a:gridCol w="1648691"/>
                <a:gridCol w="1648691"/>
              </a:tblGrid>
              <a:tr h="73968">
                <a:tc gridSpan="4">
                  <a:txBody>
                    <a:bodyPr/>
                    <a:lstStyle/>
                    <a:p>
                      <a:pPr algn="ctr" fontAlgn="ctr"/>
                      <a:r>
                        <a:rPr lang="en-US" sz="1400" b="1" i="0" u="none" strike="noStrike" dirty="0">
                          <a:solidFill>
                            <a:srgbClr val="000000"/>
                          </a:solidFill>
                          <a:effectLst/>
                          <a:latin typeface="+mn-lt"/>
                        </a:rPr>
                        <a:t>What is your company's average response rate for system shutdown?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73948">
                <a:tc>
                  <a:txBody>
                    <a:bodyPr/>
                    <a:lstStyle/>
                    <a:p>
                      <a:pPr algn="ctr" fontAlgn="ctr"/>
                      <a:r>
                        <a:rPr lang="en-US" sz="1400" b="1" i="0" u="none" strike="noStrike" dirty="0">
                          <a:solidFill>
                            <a:srgbClr val="000000"/>
                          </a:solidFill>
                          <a:effectLst/>
                          <a:latin typeface="+mn-lt"/>
                        </a:rPr>
                        <a:t>0-2 hours</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3-4 hours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5-6 hours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7 hours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84083">
                <a:tc>
                  <a:txBody>
                    <a:bodyPr/>
                    <a:lstStyle/>
                    <a:p>
                      <a:pPr algn="ctr" fontAlgn="ctr"/>
                      <a:r>
                        <a:rPr lang="en-US" sz="1600" b="1" i="0" u="none" strike="noStrike" dirty="0">
                          <a:solidFill>
                            <a:srgbClr val="000000"/>
                          </a:solidFill>
                          <a:effectLst/>
                          <a:latin typeface="+mn-lt"/>
                        </a:rPr>
                        <a:t>62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600" b="1" i="0" u="none" strike="noStrike" dirty="0">
                          <a:solidFill>
                            <a:srgbClr val="000000"/>
                          </a:solidFill>
                          <a:effectLst/>
                          <a:latin typeface="+mn-lt"/>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84083">
                <a:tc>
                  <a:txBody>
                    <a:bodyPr/>
                    <a:lstStyle/>
                    <a:p>
                      <a:pPr algn="ctr" fontAlgn="ctr"/>
                      <a:r>
                        <a:rPr lang="en-US" sz="1600" b="1" i="0" u="none" strike="noStrike" dirty="0">
                          <a:solidFill>
                            <a:srgbClr val="000000"/>
                          </a:solidFill>
                          <a:effectLst/>
                          <a:latin typeface="+mn-lt"/>
                        </a:rPr>
                        <a:t>84%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6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219382320"/>
              </p:ext>
            </p:extLst>
          </p:nvPr>
        </p:nvGraphicFramePr>
        <p:xfrm>
          <a:off x="969817" y="2878527"/>
          <a:ext cx="7124007" cy="1432716"/>
        </p:xfrm>
        <a:graphic>
          <a:graphicData uri="http://schemas.openxmlformats.org/drawingml/2006/table">
            <a:tbl>
              <a:tblPr/>
              <a:tblGrid>
                <a:gridCol w="2374669"/>
                <a:gridCol w="2374669"/>
                <a:gridCol w="2374669"/>
              </a:tblGrid>
              <a:tr h="249224">
                <a:tc gridSpan="3">
                  <a:txBody>
                    <a:bodyPr/>
                    <a:lstStyle/>
                    <a:p>
                      <a:pPr algn="ctr" fontAlgn="ctr"/>
                      <a:r>
                        <a:rPr lang="en-US" sz="1400" b="1" i="0" u="none" strike="noStrike" dirty="0">
                          <a:solidFill>
                            <a:srgbClr val="000000"/>
                          </a:solidFill>
                          <a:effectLst/>
                          <a:latin typeface="+mn-lt"/>
                        </a:rPr>
                        <a:t>Based on the average response rate, what does your company provide by means of redundancy to prevent long-term disruption in service (&gt;7 hours)?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r>
              <a:tr h="489741">
                <a:tc>
                  <a:txBody>
                    <a:bodyPr/>
                    <a:lstStyle/>
                    <a:p>
                      <a:pPr algn="ctr" fontAlgn="ctr"/>
                      <a:r>
                        <a:rPr lang="en-US" sz="1400" b="1" i="0" u="none" strike="noStrike" dirty="0">
                          <a:solidFill>
                            <a:srgbClr val="000000"/>
                          </a:solidFill>
                          <a:effectLst/>
                          <a:latin typeface="+mn-lt"/>
                        </a:rPr>
                        <a:t>Backup System with duplication</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Daily or weekly system maintenance scheduled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24/7 software</a:t>
                      </a:r>
                      <a:r>
                        <a:rPr lang="en-US" sz="1400" b="1" i="0" u="none" strike="noStrike" dirty="0" smtClean="0">
                          <a:solidFill>
                            <a:srgbClr val="000000"/>
                          </a:solidFill>
                          <a:effectLst/>
                          <a:latin typeface="+mn-lt"/>
                        </a:rPr>
                        <a:t>/ hardware </a:t>
                      </a:r>
                      <a:r>
                        <a:rPr lang="en-US" sz="1400" b="1" i="0" u="none" strike="noStrike" dirty="0">
                          <a:solidFill>
                            <a:srgbClr val="000000"/>
                          </a:solidFill>
                          <a:effectLst/>
                          <a:latin typeface="+mn-lt"/>
                        </a:rPr>
                        <a:t>specialists </a:t>
                      </a:r>
                      <a:r>
                        <a:rPr lang="en-US" sz="1400" b="1" i="0" u="none" strike="noStrike" dirty="0" smtClean="0">
                          <a:solidFill>
                            <a:srgbClr val="000000"/>
                          </a:solidFill>
                          <a:effectLst/>
                          <a:latin typeface="+mn-lt"/>
                        </a:rPr>
                        <a:t>available</a:t>
                      </a:r>
                      <a:endParaRPr lang="en-US" sz="14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44746">
                <a:tc>
                  <a:txBody>
                    <a:bodyPr/>
                    <a:lstStyle/>
                    <a:p>
                      <a:pPr algn="ctr" fontAlgn="ctr"/>
                      <a:r>
                        <a:rPr lang="en-US" sz="1600" b="1" i="0" u="none" strike="noStrike" dirty="0">
                          <a:solidFill>
                            <a:srgbClr val="000000"/>
                          </a:solidFill>
                          <a:effectLst/>
                          <a:latin typeface="+mn-lt"/>
                        </a:rPr>
                        <a:t>63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600" b="1" i="0" u="none" strike="noStrike" dirty="0">
                          <a:solidFill>
                            <a:srgbClr val="000000"/>
                          </a:solidFill>
                          <a:effectLst/>
                          <a:latin typeface="+mn-lt"/>
                        </a:rPr>
                        <a:t>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600" b="1" i="0" u="none" strike="noStrike" dirty="0">
                          <a:solidFill>
                            <a:srgbClr val="000000"/>
                          </a:solidFill>
                          <a:effectLst/>
                          <a:latin typeface="+mn-lt"/>
                        </a:rPr>
                        <a:t>52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144746">
                <a:tc>
                  <a:txBody>
                    <a:bodyPr/>
                    <a:lstStyle/>
                    <a:p>
                      <a:pPr algn="ctr" fontAlgn="ctr"/>
                      <a:r>
                        <a:rPr lang="en-US" sz="1600" b="1" i="0" u="none" strike="noStrike" dirty="0">
                          <a:solidFill>
                            <a:srgbClr val="000000"/>
                          </a:solidFill>
                          <a:effectLst/>
                          <a:latin typeface="+mn-lt"/>
                        </a:rPr>
                        <a:t>85%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600" b="1" i="0" u="none" strike="noStrike" dirty="0">
                          <a:solidFill>
                            <a:srgbClr val="000000"/>
                          </a:solidFill>
                          <a:effectLst/>
                          <a:latin typeface="+mn-lt"/>
                        </a:rPr>
                        <a:t>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600" b="1" i="0" u="none" strike="noStrike" dirty="0">
                          <a:solidFill>
                            <a:srgbClr val="000000"/>
                          </a:solidFill>
                          <a:effectLst/>
                          <a:latin typeface="+mn-lt"/>
                        </a:rPr>
                        <a:t>70%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bl>
          </a:graphicData>
        </a:graphic>
      </p:graphicFrame>
      <p:sp>
        <p:nvSpPr>
          <p:cNvPr id="3" name="Rectangle 2"/>
          <p:cNvSpPr/>
          <p:nvPr/>
        </p:nvSpPr>
        <p:spPr>
          <a:xfrm>
            <a:off x="706582" y="4492153"/>
            <a:ext cx="7980220" cy="1815882"/>
          </a:xfrm>
          <a:prstGeom prst="rect">
            <a:avLst/>
          </a:prstGeom>
        </p:spPr>
        <p:txBody>
          <a:bodyPr wrap="square">
            <a:spAutoFit/>
          </a:bodyPr>
          <a:lstStyle/>
          <a:p>
            <a:pPr marL="285750" indent="-285750">
              <a:buFont typeface="Arial" panose="020B0604020202020204" pitchFamily="34" charset="0"/>
              <a:buChar char="•"/>
            </a:pPr>
            <a:r>
              <a:rPr lang="en-US" sz="1400" i="1" dirty="0"/>
              <a:t>3rd party monitoring tool partners, New Relic, Aims, Nevatech Sentinent, Biztalk 360</a:t>
            </a:r>
          </a:p>
          <a:p>
            <a:pPr marL="285750" indent="-285750">
              <a:buFont typeface="Arial" panose="020B0604020202020204" pitchFamily="34" charset="0"/>
              <a:buChar char="•"/>
            </a:pPr>
            <a:r>
              <a:rPr lang="en-US" sz="1400" i="1" dirty="0"/>
              <a:t>Any and all disaster recovery and redundancy requirements are created and monitored via an agreed to service level agreement (SLA) with the hosting provider or providers selected.</a:t>
            </a:r>
          </a:p>
          <a:p>
            <a:pPr marL="285750" indent="-285750">
              <a:buFont typeface="Arial" panose="020B0604020202020204" pitchFamily="34" charset="0"/>
              <a:buChar char="•"/>
            </a:pPr>
            <a:r>
              <a:rPr lang="en-US" sz="1400" i="1" dirty="0"/>
              <a:t>automated monitoring,built-intest, alerts, automated </a:t>
            </a:r>
            <a:r>
              <a:rPr lang="en-US" sz="1400" i="1" dirty="0" smtClean="0"/>
              <a:t>recovery procedures/processes</a:t>
            </a:r>
            <a:endParaRPr lang="en-US" sz="1400" i="1" dirty="0"/>
          </a:p>
          <a:p>
            <a:pPr marL="285750" indent="-285750">
              <a:buFont typeface="Arial" panose="020B0604020202020204" pitchFamily="34" charset="0"/>
              <a:buChar char="•"/>
            </a:pPr>
            <a:r>
              <a:rPr lang="en-US" sz="1400" i="1" dirty="0"/>
              <a:t>Clustered servers </a:t>
            </a:r>
            <a:r>
              <a:rPr lang="en-US" sz="1400" i="1" dirty="0" smtClean="0"/>
              <a:t>with fail </a:t>
            </a:r>
            <a:r>
              <a:rPr lang="en-US" sz="1400" i="1" dirty="0"/>
              <a:t>over capability reduces possibility of total system crash.</a:t>
            </a:r>
          </a:p>
          <a:p>
            <a:pPr marL="285750" indent="-285750">
              <a:buFont typeface="Arial" panose="020B0604020202020204" pitchFamily="34" charset="0"/>
              <a:buChar char="•"/>
            </a:pPr>
            <a:r>
              <a:rPr lang="en-US" sz="1400" i="1" dirty="0"/>
              <a:t>continual performance monitoring</a:t>
            </a:r>
          </a:p>
          <a:p>
            <a:pPr marL="285750" indent="-285750">
              <a:buFont typeface="Arial" panose="020B0604020202020204" pitchFamily="34" charset="0"/>
              <a:buChar char="•"/>
            </a:pPr>
            <a:r>
              <a:rPr lang="en-US" sz="1400" i="1" dirty="0"/>
              <a:t>coop</a:t>
            </a:r>
          </a:p>
          <a:p>
            <a:pPr marL="285750" indent="-285750">
              <a:buFont typeface="Arial" panose="020B0604020202020204" pitchFamily="34" charset="0"/>
              <a:buChar char="•"/>
            </a:pPr>
            <a:r>
              <a:rPr lang="en-US" sz="1400" i="1" dirty="0"/>
              <a:t>Daily back up of data.</a:t>
            </a:r>
          </a:p>
        </p:txBody>
      </p:sp>
      <p:sp>
        <p:nvSpPr>
          <p:cNvPr id="7" name="TextBox 6"/>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spTree>
    <p:extLst>
      <p:ext uri="{BB962C8B-B14F-4D97-AF65-F5344CB8AC3E}">
        <p14:creationId xmlns:p14="http://schemas.microsoft.com/office/powerpoint/2010/main" val="4040225085"/>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bwMode="auto">
          <a:xfrm>
            <a:off x="5361710" y="1712986"/>
            <a:ext cx="2992580" cy="2989046"/>
          </a:xfrm>
          <a:prstGeom prst="ellipse">
            <a:avLst/>
          </a:prstGeom>
          <a:solidFill>
            <a:schemeClr val="bg1">
              <a:lumMod val="85000"/>
            </a:schemeClr>
          </a:solidFill>
          <a:ln w="12700">
            <a:solidFill>
              <a:schemeClr val="tx1"/>
            </a:solidFill>
            <a:round/>
            <a:headEnd/>
            <a:tailEnd/>
          </a:ln>
          <a:effectLst/>
        </p:spPr>
        <p:txBody>
          <a:bodyPr wrap="none" lIns="0" tIns="0" rIns="0" bIns="0" rtlCol="0" anchor="ctr"/>
          <a:lstStyle/>
          <a:p>
            <a:pPr algn="ctr"/>
            <a:endParaRPr lang="en-US" sz="1400" b="1" dirty="0" smtClean="0">
              <a:latin typeface="Arial" pitchFamily="34" charset="0"/>
              <a:cs typeface="Arial" pitchFamily="34" charset="0"/>
            </a:endParaRPr>
          </a:p>
        </p:txBody>
      </p:sp>
      <p:sp>
        <p:nvSpPr>
          <p:cNvPr id="20" name="Oval 19"/>
          <p:cNvSpPr/>
          <p:nvPr/>
        </p:nvSpPr>
        <p:spPr bwMode="auto">
          <a:xfrm>
            <a:off x="5361707" y="3374452"/>
            <a:ext cx="2992580" cy="2989046"/>
          </a:xfrm>
          <a:prstGeom prst="ellipse">
            <a:avLst/>
          </a:prstGeom>
          <a:solidFill>
            <a:srgbClr val="E0CCFF">
              <a:alpha val="40000"/>
            </a:srgbClr>
          </a:solidFill>
          <a:ln w="12700">
            <a:solidFill>
              <a:schemeClr val="tx1"/>
            </a:solidFill>
            <a:round/>
            <a:headEnd/>
            <a:tailEnd/>
          </a:ln>
          <a:effectLst/>
        </p:spPr>
        <p:txBody>
          <a:bodyPr wrap="none" lIns="0" tIns="0" rIns="0" bIns="0" rtlCol="0" anchor="ctr"/>
          <a:lstStyle/>
          <a:p>
            <a:pPr algn="ctr"/>
            <a:endParaRPr lang="en-US" sz="1400" b="1" dirty="0" smtClean="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2FCF0CE-13DC-488E-9D1E-7D75B1BCA9F6}" type="slidenum">
              <a:rPr lang="en-US" smtClean="0"/>
              <a:t>31</a:t>
            </a:fld>
            <a:endParaRPr lang="en-US" dirty="0"/>
          </a:p>
        </p:txBody>
      </p:sp>
      <p:sp>
        <p:nvSpPr>
          <p:cNvPr id="9" name="TextBox 8"/>
          <p:cNvSpPr txBox="1"/>
          <p:nvPr/>
        </p:nvSpPr>
        <p:spPr>
          <a:xfrm>
            <a:off x="5646768" y="3650081"/>
            <a:ext cx="2422459" cy="738664"/>
          </a:xfrm>
          <a:prstGeom prst="rect">
            <a:avLst/>
          </a:prstGeom>
          <a:noFill/>
        </p:spPr>
        <p:txBody>
          <a:bodyPr wrap="none" rtlCol="0">
            <a:spAutoFit/>
          </a:bodyPr>
          <a:lstStyle/>
          <a:p>
            <a:pPr algn="ctr"/>
            <a:r>
              <a:rPr lang="en-US" sz="1400" b="1" dirty="0" smtClean="0"/>
              <a:t>System Level Failure</a:t>
            </a:r>
          </a:p>
          <a:p>
            <a:pPr algn="ctr"/>
            <a:r>
              <a:rPr lang="en-US" sz="1400" b="1" dirty="0" smtClean="0"/>
              <a:t>Environment Level Failure</a:t>
            </a:r>
          </a:p>
          <a:p>
            <a:pPr algn="ctr"/>
            <a:r>
              <a:rPr lang="en-US" sz="1400" b="1" dirty="0" smtClean="0"/>
              <a:t>Planned Outage</a:t>
            </a:r>
            <a:endParaRPr lang="en-US" sz="1400" b="1" dirty="0"/>
          </a:p>
        </p:txBody>
      </p:sp>
      <p:sp>
        <p:nvSpPr>
          <p:cNvPr id="10" name="TextBox 9"/>
          <p:cNvSpPr txBox="1"/>
          <p:nvPr/>
        </p:nvSpPr>
        <p:spPr>
          <a:xfrm>
            <a:off x="6329649" y="2006470"/>
            <a:ext cx="1056700" cy="369332"/>
          </a:xfrm>
          <a:prstGeom prst="rect">
            <a:avLst/>
          </a:prstGeom>
          <a:noFill/>
        </p:spPr>
        <p:txBody>
          <a:bodyPr wrap="none" rtlCol="0">
            <a:spAutoFit/>
          </a:bodyPr>
          <a:lstStyle/>
          <a:p>
            <a:r>
              <a:rPr lang="en-US" dirty="0" smtClean="0"/>
              <a:t>Server 1</a:t>
            </a:r>
            <a:endParaRPr lang="en-US" dirty="0"/>
          </a:p>
        </p:txBody>
      </p:sp>
      <p:sp>
        <p:nvSpPr>
          <p:cNvPr id="11" name="TextBox 10"/>
          <p:cNvSpPr txBox="1"/>
          <p:nvPr/>
        </p:nvSpPr>
        <p:spPr>
          <a:xfrm>
            <a:off x="6329649" y="5659265"/>
            <a:ext cx="1056700" cy="369332"/>
          </a:xfrm>
          <a:prstGeom prst="rect">
            <a:avLst/>
          </a:prstGeom>
          <a:noFill/>
        </p:spPr>
        <p:txBody>
          <a:bodyPr wrap="none" rtlCol="0">
            <a:spAutoFit/>
          </a:bodyPr>
          <a:lstStyle/>
          <a:p>
            <a:r>
              <a:rPr lang="en-US" dirty="0" smtClean="0"/>
              <a:t>Server 2</a:t>
            </a:r>
            <a:endParaRPr lang="en-US" dirty="0"/>
          </a:p>
        </p:txBody>
      </p:sp>
      <p:grpSp>
        <p:nvGrpSpPr>
          <p:cNvPr id="14" name="Group 13"/>
          <p:cNvGrpSpPr/>
          <p:nvPr/>
        </p:nvGrpSpPr>
        <p:grpSpPr>
          <a:xfrm>
            <a:off x="5500913" y="4814122"/>
            <a:ext cx="2714171" cy="445624"/>
            <a:chOff x="5500913" y="2740668"/>
            <a:chExt cx="2714171" cy="445624"/>
          </a:xfrm>
        </p:grpSpPr>
        <p:sp>
          <p:nvSpPr>
            <p:cNvPr id="12" name="Rectangle 11"/>
            <p:cNvSpPr/>
            <p:nvPr/>
          </p:nvSpPr>
          <p:spPr bwMode="auto">
            <a:xfrm>
              <a:off x="5500913" y="2740668"/>
              <a:ext cx="2714171" cy="445624"/>
            </a:xfrm>
            <a:prstGeom prst="rect">
              <a:avLst/>
            </a:prstGeom>
            <a:solidFill>
              <a:schemeClr val="tx1"/>
            </a:solidFill>
            <a:ln w="12700">
              <a:solidFill>
                <a:schemeClr val="accent4">
                  <a:lumMod val="95000"/>
                  <a:lumOff val="5000"/>
                </a:schemeClr>
              </a:solidFill>
              <a:round/>
              <a:headEnd/>
              <a:tailEnd/>
            </a:ln>
            <a:effectLst>
              <a:glow rad="101600">
                <a:schemeClr val="accent2">
                  <a:satMod val="175000"/>
                  <a:alpha val="40000"/>
                </a:schemeClr>
              </a:glow>
            </a:effectLst>
          </p:spPr>
          <p:txBody>
            <a:bodyPr wrap="none" lIns="0" tIns="0" rIns="0" bIns="0" rtlCol="0" anchor="ctr"/>
            <a:lstStyle/>
            <a:p>
              <a:pPr algn="ctr"/>
              <a:endParaRPr lang="en-US" sz="1400" b="1" dirty="0" smtClean="0">
                <a:latin typeface="Arial" pitchFamily="34" charset="0"/>
                <a:cs typeface="Arial" pitchFamily="34" charset="0"/>
              </a:endParaRPr>
            </a:p>
          </p:txBody>
        </p:sp>
        <p:sp>
          <p:nvSpPr>
            <p:cNvPr id="13" name="Rectangle 12"/>
            <p:cNvSpPr/>
            <p:nvPr/>
          </p:nvSpPr>
          <p:spPr bwMode="auto">
            <a:xfrm>
              <a:off x="6400798" y="2876767"/>
              <a:ext cx="914400" cy="95199"/>
            </a:xfrm>
            <a:prstGeom prst="rect">
              <a:avLst/>
            </a:prstGeom>
            <a:solidFill>
              <a:schemeClr val="bg1">
                <a:lumMod val="65000"/>
              </a:schemeClr>
            </a:solidFill>
            <a:ln w="12700">
              <a:solidFill>
                <a:schemeClr val="tx1"/>
              </a:solidFill>
              <a:round/>
              <a:headEnd/>
              <a:tailEnd/>
            </a:ln>
            <a:effectLst>
              <a:glow rad="101600">
                <a:schemeClr val="accent2">
                  <a:satMod val="175000"/>
                  <a:alpha val="40000"/>
                </a:schemeClr>
              </a:glow>
            </a:effectLst>
          </p:spPr>
          <p:txBody>
            <a:bodyPr wrap="none" lIns="0" tIns="0" rIns="0" bIns="0" rtlCol="0" anchor="ctr"/>
            <a:lstStyle/>
            <a:p>
              <a:pPr algn="ctr"/>
              <a:endParaRPr lang="en-US" sz="1400" b="1" dirty="0" smtClean="0">
                <a:latin typeface="Arial" pitchFamily="34" charset="0"/>
                <a:cs typeface="Arial" pitchFamily="34" charset="0"/>
              </a:endParaRPr>
            </a:p>
          </p:txBody>
        </p:sp>
      </p:grpSp>
      <p:grpSp>
        <p:nvGrpSpPr>
          <p:cNvPr id="15" name="Group 14"/>
          <p:cNvGrpSpPr/>
          <p:nvPr/>
        </p:nvGrpSpPr>
        <p:grpSpPr>
          <a:xfrm>
            <a:off x="5500913" y="2711636"/>
            <a:ext cx="2714171" cy="445624"/>
            <a:chOff x="5500913" y="2740668"/>
            <a:chExt cx="2714171" cy="445624"/>
          </a:xfrm>
        </p:grpSpPr>
        <p:sp>
          <p:nvSpPr>
            <p:cNvPr id="16" name="Rectangle 15"/>
            <p:cNvSpPr/>
            <p:nvPr/>
          </p:nvSpPr>
          <p:spPr bwMode="auto">
            <a:xfrm>
              <a:off x="5500913" y="2740668"/>
              <a:ext cx="2714171" cy="445624"/>
            </a:xfrm>
            <a:prstGeom prst="rect">
              <a:avLst/>
            </a:prstGeom>
            <a:solidFill>
              <a:schemeClr val="tx1"/>
            </a:solidFill>
            <a:ln w="12700">
              <a:solidFill>
                <a:schemeClr val="accent4">
                  <a:lumMod val="95000"/>
                  <a:lumOff val="5000"/>
                </a:schemeClr>
              </a:solidFill>
              <a:round/>
              <a:headEnd/>
              <a:tailEnd/>
            </a:ln>
            <a:effectLst>
              <a:glow rad="101600">
                <a:schemeClr val="accent2">
                  <a:satMod val="175000"/>
                  <a:alpha val="40000"/>
                </a:schemeClr>
              </a:glow>
            </a:effectLst>
          </p:spPr>
          <p:txBody>
            <a:bodyPr wrap="none" lIns="0" tIns="0" rIns="0" bIns="0" rtlCol="0" anchor="ctr"/>
            <a:lstStyle/>
            <a:p>
              <a:pPr algn="ctr"/>
              <a:endParaRPr lang="en-US" sz="1400" b="1" dirty="0" smtClean="0">
                <a:latin typeface="Arial" pitchFamily="34" charset="0"/>
                <a:cs typeface="Arial" pitchFamily="34" charset="0"/>
              </a:endParaRPr>
            </a:p>
          </p:txBody>
        </p:sp>
        <p:sp>
          <p:nvSpPr>
            <p:cNvPr id="17" name="Rectangle 16"/>
            <p:cNvSpPr/>
            <p:nvPr/>
          </p:nvSpPr>
          <p:spPr bwMode="auto">
            <a:xfrm>
              <a:off x="6400798" y="2876767"/>
              <a:ext cx="914400" cy="95199"/>
            </a:xfrm>
            <a:prstGeom prst="rect">
              <a:avLst/>
            </a:prstGeom>
            <a:solidFill>
              <a:schemeClr val="bg1">
                <a:lumMod val="65000"/>
              </a:schemeClr>
            </a:solidFill>
            <a:ln w="12700">
              <a:solidFill>
                <a:schemeClr val="tx1"/>
              </a:solidFill>
              <a:round/>
              <a:headEnd/>
              <a:tailEnd/>
            </a:ln>
            <a:effectLst>
              <a:glow rad="101600">
                <a:schemeClr val="accent2">
                  <a:satMod val="175000"/>
                  <a:alpha val="40000"/>
                </a:schemeClr>
              </a:glow>
            </a:effectLst>
          </p:spPr>
          <p:txBody>
            <a:bodyPr wrap="none" lIns="0" tIns="0" rIns="0" bIns="0" rtlCol="0" anchor="ctr"/>
            <a:lstStyle/>
            <a:p>
              <a:pPr algn="ctr"/>
              <a:endParaRPr lang="en-US" sz="1400" b="1" dirty="0" smtClean="0">
                <a:latin typeface="Arial" pitchFamily="34" charset="0"/>
                <a:cs typeface="Arial" pitchFamily="34" charset="0"/>
              </a:endParaRPr>
            </a:p>
          </p:txBody>
        </p:sp>
      </p:grpSp>
      <p:sp>
        <p:nvSpPr>
          <p:cNvPr id="18" name="Rectangle 17"/>
          <p:cNvSpPr/>
          <p:nvPr/>
        </p:nvSpPr>
        <p:spPr>
          <a:xfrm>
            <a:off x="734290" y="1937345"/>
            <a:ext cx="4738256" cy="4185761"/>
          </a:xfrm>
          <a:prstGeom prst="rect">
            <a:avLst/>
          </a:prstGeom>
          <a:noFill/>
        </p:spPr>
        <p:txBody>
          <a:bodyPr wrap="square">
            <a:spAutoFit/>
          </a:bodyPr>
          <a:lstStyle/>
          <a:p>
            <a:pPr marL="285750" indent="-285750">
              <a:buFont typeface="Arial" panose="020B0604020202020204" pitchFamily="34" charset="0"/>
              <a:buChar char="•"/>
            </a:pPr>
            <a:r>
              <a:rPr lang="en-US" sz="1400" i="1" dirty="0" smtClean="0"/>
              <a:t>Depending </a:t>
            </a:r>
            <a:r>
              <a:rPr lang="en-US" sz="1400" i="1" dirty="0"/>
              <a:t>on the nature of business, </a:t>
            </a:r>
            <a:r>
              <a:rPr lang="en-US" sz="1400" i="1" dirty="0" smtClean="0"/>
              <a:t>a support </a:t>
            </a:r>
            <a:r>
              <a:rPr lang="en-US" sz="1400" i="1" dirty="0"/>
              <a:t>team may be put in place for constant support.</a:t>
            </a:r>
          </a:p>
          <a:p>
            <a:pPr marL="285750" indent="-285750">
              <a:buFont typeface="Arial" panose="020B0604020202020204" pitchFamily="34" charset="0"/>
              <a:buChar char="•"/>
            </a:pPr>
            <a:r>
              <a:rPr lang="en-US" sz="1400" i="1" dirty="0" smtClean="0"/>
              <a:t>Disaster </a:t>
            </a:r>
            <a:r>
              <a:rPr lang="en-US" sz="1400" i="1" dirty="0"/>
              <a:t>Recovery Center</a:t>
            </a:r>
          </a:p>
          <a:p>
            <a:pPr marL="285750" indent="-285750">
              <a:buFont typeface="Arial" panose="020B0604020202020204" pitchFamily="34" charset="0"/>
              <a:buChar char="•"/>
            </a:pPr>
            <a:r>
              <a:rPr lang="en-US" sz="1400" i="1" dirty="0"/>
              <a:t>Distributed </a:t>
            </a:r>
            <a:r>
              <a:rPr lang="en-US" sz="1400" i="1" dirty="0" smtClean="0"/>
              <a:t>System</a:t>
            </a:r>
            <a:endParaRPr lang="en-US" sz="1400" i="1" dirty="0"/>
          </a:p>
          <a:p>
            <a:pPr marL="285750" indent="-285750">
              <a:buFont typeface="Arial" panose="020B0604020202020204" pitchFamily="34" charset="0"/>
              <a:buChar char="•"/>
            </a:pPr>
            <a:r>
              <a:rPr lang="en-US" sz="1400" i="1" dirty="0" smtClean="0"/>
              <a:t>Full </a:t>
            </a:r>
            <a:r>
              <a:rPr lang="en-US" sz="1400" i="1" dirty="0"/>
              <a:t>redundancy across the infrastructure to limit downtime.</a:t>
            </a:r>
          </a:p>
          <a:p>
            <a:pPr marL="285750" indent="-285750">
              <a:buFont typeface="Arial" panose="020B0604020202020204" pitchFamily="34" charset="0"/>
              <a:buChar char="•"/>
            </a:pPr>
            <a:r>
              <a:rPr lang="en-US" sz="1400" i="1" dirty="0"/>
              <a:t>Interface Clawing and MirrorTech solutions</a:t>
            </a:r>
          </a:p>
          <a:p>
            <a:pPr marL="285750" indent="-285750">
              <a:buFont typeface="Arial" panose="020B0604020202020204" pitchFamily="34" charset="0"/>
              <a:buChar char="•"/>
            </a:pPr>
            <a:r>
              <a:rPr lang="en-US" sz="1400" i="1" dirty="0"/>
              <a:t>Load balancing, Fail over </a:t>
            </a:r>
            <a:r>
              <a:rPr lang="en-US" sz="1400" i="1" dirty="0" smtClean="0"/>
              <a:t>services</a:t>
            </a:r>
          </a:p>
          <a:p>
            <a:pPr marL="285750" indent="-285750">
              <a:buFont typeface="Arial" panose="020B0604020202020204" pitchFamily="34" charset="0"/>
              <a:buChar char="•"/>
            </a:pPr>
            <a:r>
              <a:rPr lang="en-US" sz="1400" i="1" dirty="0" smtClean="0"/>
              <a:t>Our </a:t>
            </a:r>
            <a:r>
              <a:rPr lang="en-US" sz="1400" i="1" dirty="0"/>
              <a:t>solution is hosted at a VA datacenter</a:t>
            </a:r>
          </a:p>
          <a:p>
            <a:pPr marL="285750" indent="-285750">
              <a:buFont typeface="Arial" panose="020B0604020202020204" pitchFamily="34" charset="0"/>
              <a:buChar char="•"/>
            </a:pPr>
            <a:r>
              <a:rPr lang="en-US" sz="1400" i="1" dirty="0" smtClean="0"/>
              <a:t>System </a:t>
            </a:r>
            <a:r>
              <a:rPr lang="en-US" sz="1400" i="1" dirty="0"/>
              <a:t>design based on hardware redundancy for internal fail over and performance. Additional - based on requirements</a:t>
            </a:r>
          </a:p>
          <a:p>
            <a:pPr marL="285750" indent="-285750">
              <a:buFont typeface="Arial" panose="020B0604020202020204" pitchFamily="34" charset="0"/>
              <a:buChar char="•"/>
            </a:pPr>
            <a:r>
              <a:rPr lang="en-US" sz="1400" i="1" dirty="0" smtClean="0"/>
              <a:t>We </a:t>
            </a:r>
            <a:r>
              <a:rPr lang="en-US" sz="1400" i="1" dirty="0"/>
              <a:t>Load balance &amp; cluster our servers. We create contingency &amp; disaster recovery plans and test them to make sure they work in the event of incident.</a:t>
            </a:r>
          </a:p>
          <a:p>
            <a:pPr marL="285750" indent="-285750">
              <a:buFont typeface="Arial" panose="020B0604020202020204" pitchFamily="34" charset="0"/>
              <a:buChar char="•"/>
            </a:pPr>
            <a:r>
              <a:rPr lang="en-US" sz="1400" i="1" dirty="0"/>
              <a:t>We monitor our infrastructure round the clock and any disruptions are discovered and escalated immediately</a:t>
            </a:r>
          </a:p>
          <a:p>
            <a:pPr marL="285750" indent="-285750">
              <a:buFont typeface="Arial" panose="020B0604020202020204" pitchFamily="34" charset="0"/>
              <a:buChar char="•"/>
            </a:pPr>
            <a:r>
              <a:rPr lang="en-US" sz="1400" i="1" dirty="0"/>
              <a:t>We utilize high </a:t>
            </a:r>
            <a:r>
              <a:rPr lang="en-US" sz="1400" i="1" dirty="0" smtClean="0"/>
              <a:t>availability </a:t>
            </a:r>
            <a:r>
              <a:rPr lang="en-US" sz="1400" i="1" dirty="0"/>
              <a:t>features of </a:t>
            </a:r>
            <a:r>
              <a:rPr lang="en-US" sz="1400" i="1" dirty="0" smtClean="0"/>
              <a:t>multiple </a:t>
            </a:r>
            <a:r>
              <a:rPr lang="en-US" sz="1400" i="1" dirty="0"/>
              <a:t>platforms to ensure continuity and scalability</a:t>
            </a:r>
            <a:r>
              <a:rPr lang="en-US" sz="1400" i="1" dirty="0" smtClean="0"/>
              <a:t>.</a:t>
            </a:r>
            <a:endParaRPr lang="en-US" sz="1400" i="1" dirty="0"/>
          </a:p>
        </p:txBody>
      </p:sp>
      <p:sp>
        <p:nvSpPr>
          <p:cNvPr id="19" name="Title 1"/>
          <p:cNvSpPr>
            <a:spLocks noGrp="1"/>
          </p:cNvSpPr>
          <p:nvPr>
            <p:ph type="title"/>
          </p:nvPr>
        </p:nvSpPr>
        <p:spPr>
          <a:xfrm>
            <a:off x="2244727" y="274638"/>
            <a:ext cx="6442075" cy="1143000"/>
          </a:xfrm>
        </p:spPr>
        <p:txBody>
          <a:bodyPr/>
          <a:lstStyle/>
          <a:p>
            <a:pPr algn="r"/>
            <a:r>
              <a:rPr lang="en-US" dirty="0" smtClean="0"/>
              <a:t>Critical Malfunction</a:t>
            </a:r>
            <a:br>
              <a:rPr lang="en-US" dirty="0" smtClean="0"/>
            </a:br>
            <a:r>
              <a:rPr lang="en-US" dirty="0" smtClean="0"/>
              <a:t>Monitoring and Redundancy</a:t>
            </a:r>
            <a:endParaRPr lang="en-US" dirty="0"/>
          </a:p>
        </p:txBody>
      </p:sp>
    </p:spTree>
    <p:extLst>
      <p:ext uri="{BB962C8B-B14F-4D97-AF65-F5344CB8AC3E}">
        <p14:creationId xmlns:p14="http://schemas.microsoft.com/office/powerpoint/2010/main" val="1531525228"/>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Customer Support Attributes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32</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464194169"/>
              </p:ext>
            </p:extLst>
          </p:nvPr>
        </p:nvGraphicFramePr>
        <p:xfrm>
          <a:off x="724690" y="1618109"/>
          <a:ext cx="7687792" cy="1516380"/>
        </p:xfrm>
        <a:graphic>
          <a:graphicData uri="http://schemas.openxmlformats.org/drawingml/2006/table">
            <a:tbl>
              <a:tblPr/>
              <a:tblGrid>
                <a:gridCol w="1098256"/>
                <a:gridCol w="1098256"/>
                <a:gridCol w="1098256"/>
                <a:gridCol w="1098256"/>
                <a:gridCol w="1098256"/>
                <a:gridCol w="1098256"/>
                <a:gridCol w="1098256"/>
              </a:tblGrid>
              <a:tr h="190500">
                <a:tc gridSpan="7">
                  <a:txBody>
                    <a:bodyPr/>
                    <a:lstStyle/>
                    <a:p>
                      <a:pPr algn="ctr" fontAlgn="ctr"/>
                      <a:r>
                        <a:rPr lang="en-US" sz="1400" b="1" i="0" u="none" strike="noStrike" dirty="0">
                          <a:solidFill>
                            <a:srgbClr val="000000"/>
                          </a:solidFill>
                          <a:effectLst/>
                          <a:latin typeface="+mn-lt"/>
                        </a:rPr>
                        <a:t>What types of user support services does your company provide?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14375">
                <a:tc>
                  <a:txBody>
                    <a:bodyPr/>
                    <a:lstStyle/>
                    <a:p>
                      <a:pPr algn="ctr" fontAlgn="ctr"/>
                      <a:r>
                        <a:rPr lang="en-US" sz="1100" b="1" i="0" u="none" strike="noStrike" dirty="0">
                          <a:solidFill>
                            <a:srgbClr val="000000"/>
                          </a:solidFill>
                          <a:effectLst/>
                          <a:latin typeface="+mn-lt"/>
                        </a:rPr>
                        <a:t>Telephone support (24/7)</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Telephone support (weekdays, 9 - 5 only)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Company website, Live Chat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Company website, ticket submission and tracking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Software specialist on site within 24 hours of </a:t>
                      </a:r>
                      <a:r>
                        <a:rPr lang="en-US" sz="1100" b="1" i="0" u="none" strike="noStrike" dirty="0" smtClean="0">
                          <a:solidFill>
                            <a:srgbClr val="000000"/>
                          </a:solidFill>
                          <a:effectLst/>
                          <a:latin typeface="+mn-lt"/>
                        </a:rPr>
                        <a:t>critical malfunction</a:t>
                      </a:r>
                      <a:endParaRPr lang="en-US" sz="11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Software specialist on site within 48 hours of </a:t>
                      </a:r>
                      <a:r>
                        <a:rPr lang="en-US" sz="1100" b="1" i="0" u="none" strike="noStrike" dirty="0" smtClean="0">
                          <a:solidFill>
                            <a:srgbClr val="000000"/>
                          </a:solidFill>
                          <a:effectLst/>
                          <a:latin typeface="+mn-lt"/>
                        </a:rPr>
                        <a:t>critical malfunction</a:t>
                      </a:r>
                      <a:endParaRPr lang="en-US" sz="11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Software specialist on site within 1 week of </a:t>
                      </a:r>
                      <a:r>
                        <a:rPr lang="en-US" sz="1100" b="1" i="0" u="none" strike="noStrike" dirty="0" smtClean="0">
                          <a:solidFill>
                            <a:srgbClr val="000000"/>
                          </a:solidFill>
                          <a:effectLst/>
                          <a:latin typeface="+mn-lt"/>
                        </a:rPr>
                        <a:t>critical malfunction</a:t>
                      </a:r>
                      <a:endParaRPr lang="en-US" sz="11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90500">
                <a:tc>
                  <a:txBody>
                    <a:bodyPr/>
                    <a:lstStyle/>
                    <a:p>
                      <a:pPr algn="ctr" fontAlgn="ctr"/>
                      <a:r>
                        <a:rPr lang="en-US" sz="1400" b="1" i="0" u="none" strike="noStrike" dirty="0">
                          <a:solidFill>
                            <a:srgbClr val="000000"/>
                          </a:solidFill>
                          <a:effectLst/>
                          <a:latin typeface="+mn-lt"/>
                        </a:rPr>
                        <a:t>44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400" b="1" i="0" u="none" strike="noStrike" dirty="0">
                          <a:solidFill>
                            <a:srgbClr val="000000"/>
                          </a:solidFill>
                          <a:effectLst/>
                          <a:latin typeface="+mn-lt"/>
                        </a:rPr>
                        <a:t>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0025">
                <a:tc>
                  <a:txBody>
                    <a:bodyPr/>
                    <a:lstStyle/>
                    <a:p>
                      <a:pPr algn="ctr" fontAlgn="ctr"/>
                      <a:r>
                        <a:rPr lang="en-US" sz="1400" b="1" i="0" u="none" strike="noStrike" dirty="0">
                          <a:solidFill>
                            <a:srgbClr val="000000"/>
                          </a:solidFill>
                          <a:effectLst/>
                          <a:latin typeface="+mn-lt"/>
                        </a:rPr>
                        <a:t>59%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400" b="1" i="0" u="none" strike="noStrike" dirty="0">
                          <a:solidFill>
                            <a:srgbClr val="000000"/>
                          </a:solidFill>
                          <a:effectLst/>
                          <a:latin typeface="+mn-lt"/>
                        </a:rPr>
                        <a:t>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620095048"/>
              </p:ext>
            </p:extLst>
          </p:nvPr>
        </p:nvGraphicFramePr>
        <p:xfrm>
          <a:off x="757944" y="4757944"/>
          <a:ext cx="7654535" cy="1257300"/>
        </p:xfrm>
        <a:graphic>
          <a:graphicData uri="http://schemas.openxmlformats.org/drawingml/2006/table">
            <a:tbl>
              <a:tblPr/>
              <a:tblGrid>
                <a:gridCol w="1093505"/>
                <a:gridCol w="1093505"/>
                <a:gridCol w="1093505"/>
                <a:gridCol w="1093505"/>
                <a:gridCol w="1093505"/>
                <a:gridCol w="1093505"/>
                <a:gridCol w="1093505"/>
              </a:tblGrid>
              <a:tr h="190500">
                <a:tc gridSpan="7">
                  <a:txBody>
                    <a:bodyPr/>
                    <a:lstStyle/>
                    <a:p>
                      <a:pPr algn="ctr" fontAlgn="ctr"/>
                      <a:r>
                        <a:rPr lang="en-US" sz="1400" b="1" i="0" u="none" strike="noStrike" dirty="0">
                          <a:solidFill>
                            <a:srgbClr val="000000"/>
                          </a:solidFill>
                          <a:effectLst/>
                          <a:latin typeface="+mn-lt"/>
                        </a:rPr>
                        <a:t>Please provide an estimate of how long it would take your company to develop software based on several of these theoretical topics: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85750">
                <a:tc>
                  <a:txBody>
                    <a:bodyPr/>
                    <a:lstStyle/>
                    <a:p>
                      <a:pPr algn="ctr" fontAlgn="ctr"/>
                      <a:r>
                        <a:rPr lang="en-US" sz="1200" b="1" i="0" u="none" strike="noStrike" dirty="0">
                          <a:solidFill>
                            <a:srgbClr val="000000"/>
                          </a:solidFill>
                          <a:effectLst/>
                          <a:latin typeface="+mn-lt"/>
                        </a:rPr>
                        <a:t>&lt; 3 months</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3 to 6 months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6 to 9 months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9 to 12 months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12 to 18 months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18 to 24 months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&gt; 24 months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90500">
                <a:tc>
                  <a:txBody>
                    <a:bodyPr/>
                    <a:lstStyle/>
                    <a:p>
                      <a:pPr algn="ctr" fontAlgn="ctr"/>
                      <a:r>
                        <a:rPr lang="en-US" sz="1400" b="1" i="0" u="none" strike="noStrike" dirty="0">
                          <a:solidFill>
                            <a:srgbClr val="000000"/>
                          </a:solidFill>
                          <a:effectLst/>
                          <a:latin typeface="+mn-lt"/>
                        </a:rPr>
                        <a:t>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400" b="1" i="0" u="none" strike="noStrike" dirty="0">
                          <a:solidFill>
                            <a:srgbClr val="000000"/>
                          </a:solidFill>
                          <a:effectLst/>
                          <a:latin typeface="+mn-lt"/>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400" b="1" i="0" u="none" strike="noStrike" dirty="0">
                          <a:solidFill>
                            <a:srgbClr val="000000"/>
                          </a:solidFill>
                          <a:effectLst/>
                          <a:latin typeface="+mn-lt"/>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0025">
                <a:tc>
                  <a:txBody>
                    <a:bodyPr/>
                    <a:lstStyle/>
                    <a:p>
                      <a:pPr algn="ctr" fontAlgn="ctr"/>
                      <a:r>
                        <a:rPr lang="en-US" sz="1400" b="1" i="0" u="none" strike="noStrike" dirty="0">
                          <a:solidFill>
                            <a:srgbClr val="000000"/>
                          </a:solidFill>
                          <a:effectLst/>
                          <a:latin typeface="+mn-lt"/>
                        </a:rPr>
                        <a:t>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400" b="1" i="0" u="none" strike="noStrike" dirty="0">
                          <a:solidFill>
                            <a:srgbClr val="000000"/>
                          </a:solidFill>
                          <a:effectLst/>
                          <a:latin typeface="+mn-lt"/>
                        </a:rPr>
                        <a:t>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4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7" name="TextBox 6"/>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sp>
        <p:nvSpPr>
          <p:cNvPr id="8" name="TextBox 7"/>
          <p:cNvSpPr txBox="1"/>
          <p:nvPr/>
        </p:nvSpPr>
        <p:spPr>
          <a:xfrm>
            <a:off x="971138" y="3532909"/>
            <a:ext cx="7171377" cy="923330"/>
          </a:xfrm>
          <a:prstGeom prst="rect">
            <a:avLst/>
          </a:prstGeom>
          <a:noFill/>
        </p:spPr>
        <p:txBody>
          <a:bodyPr wrap="square" rtlCol="0">
            <a:spAutoFit/>
          </a:bodyPr>
          <a:lstStyle/>
          <a:p>
            <a:pPr algn="ctr"/>
            <a:r>
              <a:rPr lang="en-US" dirty="0" smtClean="0"/>
              <a:t>Additional comments from respondents included web meeting, immediate on-site specialists, or any contractually agreed upon service level </a:t>
            </a:r>
            <a:endParaRPr lang="en-US" dirty="0"/>
          </a:p>
        </p:txBody>
      </p:sp>
    </p:spTree>
    <p:extLst>
      <p:ext uri="{BB962C8B-B14F-4D97-AF65-F5344CB8AC3E}">
        <p14:creationId xmlns:p14="http://schemas.microsoft.com/office/powerpoint/2010/main" val="3916131637"/>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2244727" y="274638"/>
            <a:ext cx="6442075" cy="1143000"/>
          </a:xfrm>
        </p:spPr>
        <p:txBody>
          <a:bodyPr/>
          <a:lstStyle/>
          <a:p>
            <a:pPr algn="r"/>
            <a:r>
              <a:rPr lang="en-US" dirty="0" smtClean="0"/>
              <a:t>Teaming</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33</a:t>
            </a:fld>
            <a:endParaRPr lang="en-US" dirty="0"/>
          </a:p>
        </p:txBody>
      </p:sp>
      <p:sp>
        <p:nvSpPr>
          <p:cNvPr id="2" name="Rectangle 1"/>
          <p:cNvSpPr/>
          <p:nvPr/>
        </p:nvSpPr>
        <p:spPr>
          <a:xfrm>
            <a:off x="676754" y="3432411"/>
            <a:ext cx="7802230" cy="2492990"/>
          </a:xfrm>
          <a:prstGeom prst="rect">
            <a:avLst/>
          </a:prstGeom>
        </p:spPr>
        <p:txBody>
          <a:bodyPr wrap="square">
            <a:spAutoFit/>
          </a:bodyPr>
          <a:lstStyle/>
          <a:p>
            <a:pPr marL="285750" indent="-285750">
              <a:buFont typeface="Arial" panose="020B0604020202020204" pitchFamily="34" charset="0"/>
              <a:buChar char="•"/>
            </a:pPr>
            <a:r>
              <a:rPr lang="en-US" sz="1400" dirty="0" smtClean="0"/>
              <a:t>“As </a:t>
            </a:r>
            <a:r>
              <a:rPr lang="en-US" sz="1400" dirty="0"/>
              <a:t>a small business, teaming is the only effective solution for complex IT projects</a:t>
            </a:r>
            <a:r>
              <a:rPr lang="en-US" sz="1400" dirty="0" smtClean="0"/>
              <a:t>.”</a:t>
            </a:r>
            <a:endParaRPr lang="en-US" sz="1400" dirty="0"/>
          </a:p>
          <a:p>
            <a:pPr marL="285750" indent="-285750">
              <a:buFont typeface="Arial" panose="020B0604020202020204" pitchFamily="34" charset="0"/>
              <a:buChar char="•"/>
            </a:pPr>
            <a:r>
              <a:rPr lang="en-US" sz="1400" dirty="0" smtClean="0"/>
              <a:t>“Depending </a:t>
            </a:r>
            <a:r>
              <a:rPr lang="en-US" sz="1400" dirty="0"/>
              <a:t>on project size, teaming with best of breed contractors is usually the best solution for cost and responsiveness</a:t>
            </a:r>
            <a:r>
              <a:rPr lang="en-US" sz="1400" dirty="0" smtClean="0"/>
              <a:t>.”</a:t>
            </a:r>
            <a:endParaRPr lang="en-US" sz="1400" dirty="0"/>
          </a:p>
          <a:p>
            <a:pPr marL="285750" indent="-285750">
              <a:buFont typeface="Arial" panose="020B0604020202020204" pitchFamily="34" charset="0"/>
              <a:buChar char="•"/>
            </a:pPr>
            <a:r>
              <a:rPr lang="en-US" sz="1400" dirty="0" smtClean="0"/>
              <a:t>“Implementation”</a:t>
            </a:r>
            <a:endParaRPr lang="en-US" sz="1400" dirty="0"/>
          </a:p>
          <a:p>
            <a:pPr marL="285750" indent="-285750">
              <a:buFont typeface="Arial" panose="020B0604020202020204" pitchFamily="34" charset="0"/>
              <a:buChar char="•"/>
            </a:pPr>
            <a:r>
              <a:rPr lang="en-US" sz="1400" dirty="0" smtClean="0"/>
              <a:t>“Inventory </a:t>
            </a:r>
            <a:r>
              <a:rPr lang="en-US" sz="1400" dirty="0"/>
              <a:t>Management </a:t>
            </a:r>
            <a:r>
              <a:rPr lang="en-US" sz="1400" dirty="0" smtClean="0"/>
              <a:t>Middleware”</a:t>
            </a:r>
            <a:endParaRPr lang="en-US" sz="1400" dirty="0"/>
          </a:p>
          <a:p>
            <a:pPr marL="285750" indent="-285750">
              <a:buFont typeface="Arial" panose="020B0604020202020204" pitchFamily="34" charset="0"/>
              <a:buChar char="•"/>
            </a:pPr>
            <a:r>
              <a:rPr lang="en-US" sz="1400" dirty="0" smtClean="0"/>
              <a:t>“Typically</a:t>
            </a:r>
            <a:r>
              <a:rPr lang="en-US" sz="1400" i="1" dirty="0" smtClean="0"/>
              <a:t> Oracle  </a:t>
            </a:r>
            <a:r>
              <a:rPr lang="en-US" sz="1400" dirty="0" smtClean="0"/>
              <a:t>would </a:t>
            </a:r>
            <a:r>
              <a:rPr lang="en-US" sz="1400" dirty="0"/>
              <a:t>team with a Prime Contractor who would take responsibility for system implementation, development of required integration points, and ongoing support of the system</a:t>
            </a:r>
            <a:r>
              <a:rPr lang="en-US" sz="1400" dirty="0" smtClean="0"/>
              <a:t>.”</a:t>
            </a:r>
            <a:endParaRPr lang="en-US" sz="1400" dirty="0"/>
          </a:p>
          <a:p>
            <a:pPr marL="285750" indent="-285750">
              <a:buFont typeface="Arial" panose="020B0604020202020204" pitchFamily="34" charset="0"/>
              <a:buChar char="•"/>
            </a:pPr>
            <a:r>
              <a:rPr lang="en-US" sz="1400" dirty="0" smtClean="0"/>
              <a:t>“We </a:t>
            </a:r>
            <a:r>
              <a:rPr lang="en-US" sz="1400" dirty="0"/>
              <a:t>are specialists in building ECommerce solutions, B2B, B2C and integration</a:t>
            </a:r>
            <a:r>
              <a:rPr lang="en-US" sz="1400" dirty="0" smtClean="0"/>
              <a:t>. We </a:t>
            </a:r>
            <a:r>
              <a:rPr lang="en-US" sz="1400" dirty="0"/>
              <a:t>rely on partners for certain UI and layout work which is better served by using a specialty provider</a:t>
            </a:r>
            <a:r>
              <a:rPr lang="en-US" sz="1400" dirty="0" smtClean="0"/>
              <a:t>.”</a:t>
            </a:r>
            <a:endParaRPr lang="en-US" sz="1400" dirty="0"/>
          </a:p>
          <a:p>
            <a:pPr marL="285750" indent="-285750">
              <a:buFont typeface="Arial" panose="020B0604020202020204" pitchFamily="34" charset="0"/>
              <a:buChar char="•"/>
            </a:pPr>
            <a:r>
              <a:rPr lang="en-US" sz="1400" dirty="0" smtClean="0"/>
              <a:t>“We </a:t>
            </a:r>
            <a:r>
              <a:rPr lang="en-US" sz="1400" dirty="0"/>
              <a:t>use LMCO's Fedramp Solas for </a:t>
            </a:r>
            <a:r>
              <a:rPr lang="en-US" sz="1400" dirty="0" smtClean="0"/>
              <a:t>hosting”</a:t>
            </a:r>
            <a:endParaRPr lang="en-US" sz="1400" dirty="0"/>
          </a:p>
        </p:txBody>
      </p:sp>
      <p:graphicFrame>
        <p:nvGraphicFramePr>
          <p:cNvPr id="6" name="Table 5"/>
          <p:cNvGraphicFramePr>
            <a:graphicFrameLocks noGrp="1"/>
          </p:cNvGraphicFramePr>
          <p:nvPr>
            <p:extLst>
              <p:ext uri="{D42A27DB-BD31-4B8C-83A1-F6EECF244321}">
                <p14:modId xmlns:p14="http://schemas.microsoft.com/office/powerpoint/2010/main" val="514293522"/>
              </p:ext>
            </p:extLst>
          </p:nvPr>
        </p:nvGraphicFramePr>
        <p:xfrm>
          <a:off x="468938" y="1763572"/>
          <a:ext cx="8217864" cy="1370647"/>
        </p:xfrm>
        <a:graphic>
          <a:graphicData uri="http://schemas.openxmlformats.org/drawingml/2006/table">
            <a:tbl>
              <a:tblPr/>
              <a:tblGrid>
                <a:gridCol w="1027233"/>
                <a:gridCol w="1027233"/>
                <a:gridCol w="1027233"/>
                <a:gridCol w="1027233"/>
                <a:gridCol w="1027233"/>
                <a:gridCol w="1027233"/>
                <a:gridCol w="1027233"/>
                <a:gridCol w="1027233"/>
              </a:tblGrid>
              <a:tr h="137447">
                <a:tc gridSpan="8">
                  <a:txBody>
                    <a:bodyPr/>
                    <a:lstStyle/>
                    <a:p>
                      <a:pPr algn="ctr" fontAlgn="ctr"/>
                      <a:r>
                        <a:rPr lang="en-US" sz="1200" b="1" i="0" u="none" strike="noStrike" dirty="0">
                          <a:solidFill>
                            <a:srgbClr val="000000"/>
                          </a:solidFill>
                          <a:effectLst/>
                          <a:latin typeface="+mn-lt"/>
                        </a:rPr>
                        <a:t>For which of the following project segments would your company require teaming with at least one other company?</a:t>
                      </a:r>
                    </a:p>
                  </a:txBody>
                  <a:tcPr marL="6872" marR="6872" marT="68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18511">
                <a:tc>
                  <a:txBody>
                    <a:bodyPr/>
                    <a:lstStyle/>
                    <a:p>
                      <a:pPr algn="ctr" fontAlgn="ctr"/>
                      <a:r>
                        <a:rPr lang="en-US" sz="1200" b="1" i="0" u="none" strike="noStrike" dirty="0">
                          <a:solidFill>
                            <a:srgbClr val="000000"/>
                          </a:solidFill>
                          <a:effectLst/>
                          <a:latin typeface="+mn-lt"/>
                        </a:rPr>
                        <a:t>Application Development</a:t>
                      </a:r>
                    </a:p>
                  </a:txBody>
                  <a:tcPr marL="6872" marR="6872" marT="68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Application Integration</a:t>
                      </a: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Application Support</a:t>
                      </a: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Application </a:t>
                      </a:r>
                      <a:r>
                        <a:rPr lang="en-US" sz="1200" b="1" i="0" u="none" strike="noStrike" dirty="0" smtClean="0">
                          <a:solidFill>
                            <a:srgbClr val="000000"/>
                          </a:solidFill>
                          <a:effectLst/>
                          <a:latin typeface="+mn-lt"/>
                        </a:rPr>
                        <a:t>Hosting</a:t>
                      </a:r>
                      <a:endParaRPr lang="en-US" sz="1200" b="1" i="0" u="none" strike="noStrike" dirty="0">
                        <a:solidFill>
                          <a:srgbClr val="000000"/>
                        </a:solidFill>
                        <a:effectLst/>
                        <a:latin typeface="+mn-lt"/>
                      </a:endParaRP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Training</a:t>
                      </a: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Maintenance and </a:t>
                      </a:r>
                      <a:r>
                        <a:rPr lang="en-US" sz="1200" b="1" i="0" u="none" strike="noStrike" dirty="0" smtClean="0">
                          <a:solidFill>
                            <a:srgbClr val="000000"/>
                          </a:solidFill>
                          <a:effectLst/>
                          <a:latin typeface="+mn-lt"/>
                        </a:rPr>
                        <a:t>Trouble-shooting</a:t>
                      </a:r>
                      <a:endParaRPr lang="en-US" sz="1200" b="1" i="0" u="none" strike="noStrike" dirty="0">
                        <a:solidFill>
                          <a:srgbClr val="000000"/>
                        </a:solidFill>
                        <a:effectLst/>
                        <a:latin typeface="+mn-lt"/>
                      </a:endParaRP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Call Center Support</a:t>
                      </a: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mn-lt"/>
                        </a:rPr>
                        <a:t>None of the above</a:t>
                      </a:r>
                    </a:p>
                  </a:txBody>
                  <a:tcPr marL="6872" marR="6872" marT="687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37447">
                <a:tc>
                  <a:txBody>
                    <a:bodyPr/>
                    <a:lstStyle/>
                    <a:p>
                      <a:pPr algn="ctr" fontAlgn="ctr"/>
                      <a:r>
                        <a:rPr lang="en-US" sz="1200" b="1" i="0" u="none" strike="noStrike" dirty="0">
                          <a:solidFill>
                            <a:srgbClr val="000000"/>
                          </a:solidFill>
                          <a:effectLst/>
                          <a:latin typeface="+mn-lt"/>
                        </a:rPr>
                        <a:t>21</a:t>
                      </a:r>
                    </a:p>
                  </a:txBody>
                  <a:tcPr marL="6872" marR="6872" marT="68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23</a:t>
                      </a: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22</a:t>
                      </a: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43</a:t>
                      </a: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200" b="1" i="0" u="none" strike="noStrike" dirty="0">
                          <a:solidFill>
                            <a:srgbClr val="000000"/>
                          </a:solidFill>
                          <a:effectLst/>
                          <a:latin typeface="+mn-lt"/>
                        </a:rPr>
                        <a:t>23</a:t>
                      </a: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19</a:t>
                      </a: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50</a:t>
                      </a: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200" b="1" i="0" u="none" strike="noStrike" dirty="0">
                          <a:solidFill>
                            <a:srgbClr val="000000"/>
                          </a:solidFill>
                          <a:effectLst/>
                          <a:latin typeface="+mn-lt"/>
                        </a:rPr>
                        <a:t>10</a:t>
                      </a:r>
                    </a:p>
                  </a:txBody>
                  <a:tcPr marL="6872" marR="6872" marT="687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4319">
                <a:tc>
                  <a:txBody>
                    <a:bodyPr/>
                    <a:lstStyle/>
                    <a:p>
                      <a:pPr algn="ctr" fontAlgn="ctr"/>
                      <a:r>
                        <a:rPr lang="en-US" sz="1200" b="1" i="0" u="none" strike="noStrike" dirty="0">
                          <a:solidFill>
                            <a:srgbClr val="000000"/>
                          </a:solidFill>
                          <a:effectLst/>
                          <a:latin typeface="+mn-lt"/>
                        </a:rPr>
                        <a:t>28%</a:t>
                      </a:r>
                    </a:p>
                  </a:txBody>
                  <a:tcPr marL="6872" marR="6872" marT="68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31%</a:t>
                      </a: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30%</a:t>
                      </a: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58%</a:t>
                      </a: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200" b="1" i="0" u="none" strike="noStrike" dirty="0">
                          <a:solidFill>
                            <a:srgbClr val="000000"/>
                          </a:solidFill>
                          <a:effectLst/>
                          <a:latin typeface="+mn-lt"/>
                        </a:rPr>
                        <a:t>31%</a:t>
                      </a: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26%</a:t>
                      </a: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68%</a:t>
                      </a:r>
                    </a:p>
                  </a:txBody>
                  <a:tcPr marL="6872" marR="6872" marT="68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200" b="1" i="0" u="none" strike="noStrike" dirty="0">
                          <a:solidFill>
                            <a:srgbClr val="000000"/>
                          </a:solidFill>
                          <a:effectLst/>
                          <a:latin typeface="+mn-lt"/>
                        </a:rPr>
                        <a:t>14%</a:t>
                      </a:r>
                    </a:p>
                  </a:txBody>
                  <a:tcPr marL="6872" marR="6872" marT="687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7" name="TextBox 6"/>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spTree>
    <p:extLst>
      <p:ext uri="{BB962C8B-B14F-4D97-AF65-F5344CB8AC3E}">
        <p14:creationId xmlns:p14="http://schemas.microsoft.com/office/powerpoint/2010/main" val="2323069969"/>
      </p:ext>
    </p:extLst>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Compliance Experience</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34</a:t>
            </a:fld>
            <a:endParaRPr lang="en-US" dirty="0"/>
          </a:p>
        </p:txBody>
      </p:sp>
      <p:sp>
        <p:nvSpPr>
          <p:cNvPr id="5" name="TextBox 4"/>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graphicFrame>
        <p:nvGraphicFramePr>
          <p:cNvPr id="7" name="Chart 6"/>
          <p:cNvGraphicFramePr>
            <a:graphicFrameLocks/>
          </p:cNvGraphicFramePr>
          <p:nvPr>
            <p:extLst>
              <p:ext uri="{D42A27DB-BD31-4B8C-83A1-F6EECF244321}">
                <p14:modId xmlns:p14="http://schemas.microsoft.com/office/powerpoint/2010/main" val="2693016165"/>
              </p:ext>
            </p:extLst>
          </p:nvPr>
        </p:nvGraphicFramePr>
        <p:xfrm>
          <a:off x="316804" y="1514737"/>
          <a:ext cx="8446196" cy="46605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9041189"/>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Operational Factors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35</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46436187"/>
              </p:ext>
            </p:extLst>
          </p:nvPr>
        </p:nvGraphicFramePr>
        <p:xfrm>
          <a:off x="734292" y="1731458"/>
          <a:ext cx="8028708" cy="3267075"/>
        </p:xfrm>
        <a:graphic>
          <a:graphicData uri="http://schemas.openxmlformats.org/drawingml/2006/table">
            <a:tbl>
              <a:tblPr/>
              <a:tblGrid>
                <a:gridCol w="1338118"/>
                <a:gridCol w="1338118"/>
                <a:gridCol w="1338118"/>
                <a:gridCol w="1338118"/>
                <a:gridCol w="1338118"/>
                <a:gridCol w="1338118"/>
              </a:tblGrid>
              <a:tr h="190500">
                <a:tc gridSpan="6">
                  <a:txBody>
                    <a:bodyPr/>
                    <a:lstStyle/>
                    <a:p>
                      <a:pPr algn="ctr" fontAlgn="ctr"/>
                      <a:r>
                        <a:rPr lang="en-US" sz="1400" b="1" i="0" u="none" strike="noStrike" dirty="0">
                          <a:solidFill>
                            <a:srgbClr val="000000"/>
                          </a:solidFill>
                          <a:effectLst/>
                          <a:latin typeface="+mn-lt"/>
                        </a:rPr>
                        <a:t>Does your company have an established on-going program for the following:</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71500">
                <a:tc>
                  <a:txBody>
                    <a:bodyPr/>
                    <a:lstStyle/>
                    <a:p>
                      <a:pPr algn="ctr" fontAlgn="ctr"/>
                      <a:r>
                        <a:rPr lang="en-US" sz="1400" b="1" i="0" u="none" strike="noStrike" dirty="0">
                          <a:solidFill>
                            <a:srgbClr val="000000"/>
                          </a:solidFill>
                          <a:effectLst/>
                          <a:latin typeface="+mn-lt"/>
                        </a:rPr>
                        <a:t>Additional licensure</a:t>
                      </a:r>
                      <a:r>
                        <a:rPr lang="en-US" sz="1400" b="1" i="0" u="none" strike="noStrike" dirty="0" smtClean="0">
                          <a:solidFill>
                            <a:srgbClr val="000000"/>
                          </a:solidFill>
                          <a:effectLst/>
                          <a:latin typeface="+mn-lt"/>
                        </a:rPr>
                        <a:t>/ certification </a:t>
                      </a:r>
                      <a:r>
                        <a:rPr lang="en-US" sz="1400" b="1" i="0" u="none" strike="noStrike" dirty="0">
                          <a:solidFill>
                            <a:srgbClr val="000000"/>
                          </a:solidFill>
                          <a:effectLst/>
                          <a:latin typeface="+mn-lt"/>
                        </a:rPr>
                        <a:t>for in-place </a:t>
                      </a:r>
                      <a:r>
                        <a:rPr lang="en-US" sz="1400" b="1" i="0" u="none" strike="noStrike" dirty="0" smtClean="0">
                          <a:solidFill>
                            <a:srgbClr val="000000"/>
                          </a:solidFill>
                          <a:effectLst/>
                          <a:latin typeface="+mn-lt"/>
                        </a:rPr>
                        <a:t>staff</a:t>
                      </a:r>
                      <a:endParaRPr lang="en-US" sz="1400" b="1" i="0" u="none" strike="noStrike" dirty="0">
                        <a:solidFill>
                          <a:srgbClr val="00000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Diversity subcontracting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Ethics/core values training and audits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ISO Certification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smtClean="0">
                          <a:solidFill>
                            <a:srgbClr val="000000"/>
                          </a:solidFill>
                          <a:effectLst/>
                          <a:latin typeface="+mn-lt"/>
                        </a:rPr>
                        <a:t>Licensure/ certification renewals or upgrades for in-place staff </a:t>
                      </a:r>
                      <a:endParaRPr lang="en-US" sz="14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Limited-access site clearance</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90500">
                <a:tc>
                  <a:txBody>
                    <a:bodyPr/>
                    <a:lstStyle/>
                    <a:p>
                      <a:pPr algn="ctr" fontAlgn="ctr"/>
                      <a:r>
                        <a:rPr lang="en-US" sz="1400" b="1" i="0" u="none" strike="noStrike" dirty="0">
                          <a:solidFill>
                            <a:srgbClr val="000000"/>
                          </a:solidFill>
                          <a:effectLst/>
                          <a:latin typeface="+mn-lt"/>
                        </a:rPr>
                        <a:t>40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37</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0500">
                <a:tc>
                  <a:txBody>
                    <a:bodyPr/>
                    <a:lstStyle/>
                    <a:p>
                      <a:pPr algn="ctr" fontAlgn="ctr"/>
                      <a:r>
                        <a:rPr lang="en-US" sz="1400" b="1" i="0" u="none" strike="noStrike" dirty="0">
                          <a:solidFill>
                            <a:srgbClr val="000000"/>
                          </a:solidFill>
                          <a:effectLst/>
                          <a:latin typeface="+mn-lt"/>
                        </a:rPr>
                        <a:t>54%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571500">
                <a:tc>
                  <a:txBody>
                    <a:bodyPr/>
                    <a:lstStyle/>
                    <a:p>
                      <a:pPr algn="ctr" fontAlgn="ctr"/>
                      <a:r>
                        <a:rPr lang="en-US" sz="1400" b="1" i="0" u="none" strike="noStrike" dirty="0" smtClean="0">
                          <a:solidFill>
                            <a:srgbClr val="000000"/>
                          </a:solidFill>
                          <a:effectLst/>
                          <a:latin typeface="+mn-lt"/>
                        </a:rPr>
                        <a:t>Organizational conflict of interest awareness training </a:t>
                      </a:r>
                      <a:endParaRPr lang="en-US" sz="1400" b="1" i="0" u="none" strike="noStrike" dirty="0">
                        <a:solidFill>
                          <a:srgbClr val="000000"/>
                        </a:solidFill>
                        <a:effectLst/>
                        <a:latin typeface="+mn-lt"/>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Organizational conflict of interest mitigation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Quality assurance</a:t>
                      </a:r>
                      <a:r>
                        <a:rPr lang="en-US" sz="1400" b="1" i="0" u="none" strike="noStrike" dirty="0" smtClean="0">
                          <a:solidFill>
                            <a:srgbClr val="000000"/>
                          </a:solidFill>
                          <a:effectLst/>
                          <a:latin typeface="+mn-lt"/>
                        </a:rPr>
                        <a:t>/ quality </a:t>
                      </a:r>
                      <a:r>
                        <a:rPr lang="en-US" sz="1400" b="1" i="0" u="none" strike="noStrike" dirty="0">
                          <a:solidFill>
                            <a:srgbClr val="000000"/>
                          </a:solidFill>
                          <a:effectLst/>
                          <a:latin typeface="+mn-lt"/>
                        </a:rPr>
                        <a:t>control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Security and Compliance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Staff advancement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Staff retention</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90500">
                <a:tc>
                  <a:txBody>
                    <a:bodyPr/>
                    <a:lstStyle/>
                    <a:p>
                      <a:pPr algn="ctr" fontAlgn="ctr"/>
                      <a:r>
                        <a:rPr lang="en-US" sz="1400" b="1" i="0" u="none" strike="noStrike" dirty="0">
                          <a:solidFill>
                            <a:srgbClr val="000000"/>
                          </a:solidFill>
                          <a:effectLst/>
                          <a:latin typeface="+mn-lt"/>
                        </a:rPr>
                        <a:t>40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0025">
                <a:tc>
                  <a:txBody>
                    <a:bodyPr/>
                    <a:lstStyle/>
                    <a:p>
                      <a:pPr algn="ctr" fontAlgn="ctr"/>
                      <a:r>
                        <a:rPr lang="en-US" sz="1400" b="1" i="0" u="none" strike="noStrike" dirty="0">
                          <a:solidFill>
                            <a:srgbClr val="000000"/>
                          </a:solidFill>
                          <a:effectLst/>
                          <a:latin typeface="+mn-lt"/>
                        </a:rPr>
                        <a:t>54%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5" name="TextBox 4"/>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spTree>
    <p:extLst>
      <p:ext uri="{BB962C8B-B14F-4D97-AF65-F5344CB8AC3E}">
        <p14:creationId xmlns:p14="http://schemas.microsoft.com/office/powerpoint/2010/main" val="4041890959"/>
      </p:ext>
    </p:extLst>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Business Practices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36</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872777835"/>
              </p:ext>
            </p:extLst>
          </p:nvPr>
        </p:nvGraphicFramePr>
        <p:xfrm>
          <a:off x="235523" y="1562419"/>
          <a:ext cx="8478984" cy="2871037"/>
        </p:xfrm>
        <a:graphic>
          <a:graphicData uri="http://schemas.openxmlformats.org/drawingml/2006/table">
            <a:tbl>
              <a:tblPr/>
              <a:tblGrid>
                <a:gridCol w="1059873"/>
                <a:gridCol w="1059873"/>
                <a:gridCol w="1059873"/>
                <a:gridCol w="1059873"/>
                <a:gridCol w="1059873"/>
                <a:gridCol w="1059873"/>
                <a:gridCol w="1059873"/>
                <a:gridCol w="1059873"/>
              </a:tblGrid>
              <a:tr h="221863">
                <a:tc gridSpan="8">
                  <a:txBody>
                    <a:bodyPr/>
                    <a:lstStyle/>
                    <a:p>
                      <a:pPr algn="ctr" fontAlgn="ctr"/>
                      <a:r>
                        <a:rPr lang="en-US" sz="1200" b="1" i="0" u="none" strike="noStrike" dirty="0">
                          <a:solidFill>
                            <a:srgbClr val="000000"/>
                          </a:solidFill>
                          <a:effectLst/>
                          <a:latin typeface="+mn-lt"/>
                        </a:rPr>
                        <a:t>Identify those areas that your company addresses through established on-going programs: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84208">
                <a:tc>
                  <a:txBody>
                    <a:bodyPr/>
                    <a:lstStyle/>
                    <a:p>
                      <a:pPr algn="ctr" fontAlgn="ctr"/>
                      <a:r>
                        <a:rPr lang="en-US" sz="1100" b="1" i="0" u="none" strike="noStrike" dirty="0">
                          <a:solidFill>
                            <a:srgbClr val="000000"/>
                          </a:solidFill>
                          <a:effectLst/>
                          <a:latin typeface="+mn-lt"/>
                        </a:rPr>
                        <a:t>Capability Maturity Model Integration (CMMI) Level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Data Item</a:t>
                      </a:r>
                      <a:r>
                        <a:rPr lang="en-US" sz="1100" b="1" i="0" u="none" strike="noStrike" dirty="0" smtClean="0">
                          <a:solidFill>
                            <a:srgbClr val="000000"/>
                          </a:solidFill>
                          <a:effectLst/>
                          <a:latin typeface="+mn-lt"/>
                        </a:rPr>
                        <a:t>/ Document </a:t>
                      </a:r>
                      <a:r>
                        <a:rPr lang="en-US" sz="1100" b="1" i="0" u="none" strike="noStrike" dirty="0">
                          <a:solidFill>
                            <a:srgbClr val="000000"/>
                          </a:solidFill>
                          <a:effectLst/>
                          <a:latin typeface="+mn-lt"/>
                        </a:rPr>
                        <a:t>Configuration </a:t>
                      </a:r>
                      <a:r>
                        <a:rPr lang="en-US" sz="1100" b="1" i="0" u="none" strike="noStrike" dirty="0" smtClean="0">
                          <a:solidFill>
                            <a:srgbClr val="000000"/>
                          </a:solidFill>
                          <a:effectLst/>
                          <a:latin typeface="+mn-lt"/>
                        </a:rPr>
                        <a:t>Management</a:t>
                      </a:r>
                      <a:endParaRPr lang="en-US" sz="1100" b="1"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100" b="1" i="0" u="none" strike="noStrike" dirty="0" smtClean="0">
                          <a:solidFill>
                            <a:srgbClr val="000000"/>
                          </a:solidFill>
                          <a:effectLst/>
                          <a:latin typeface="+mn-lt"/>
                        </a:rPr>
                        <a:t>DOD-STD-2167</a:t>
                      </a:r>
                      <a:endParaRPr lang="en-US" sz="1100" b="1"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100" b="1" i="0" u="none" strike="noStrike" dirty="0" smtClean="0">
                          <a:solidFill>
                            <a:srgbClr val="000000"/>
                          </a:solidFill>
                          <a:effectLst/>
                          <a:latin typeface="+mn-lt"/>
                        </a:rPr>
                        <a:t>DOD-STD-2167A</a:t>
                      </a:r>
                      <a:endParaRPr lang="en-US" sz="1100" b="1"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100" b="1" i="0" u="none" strike="noStrike" dirty="0" smtClean="0">
                          <a:solidFill>
                            <a:srgbClr val="000000"/>
                          </a:solidFill>
                          <a:effectLst/>
                          <a:latin typeface="+mn-lt"/>
                        </a:rPr>
                        <a:t>DOD-STD-2168</a:t>
                      </a:r>
                      <a:endParaRPr lang="en-US" sz="1100" b="1"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Incorporation of proven commercial best practices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ISO </a:t>
                      </a:r>
                      <a:r>
                        <a:rPr lang="en-US" sz="1100" b="1" i="0" u="none" strike="noStrike" dirty="0" smtClean="0">
                          <a:solidFill>
                            <a:srgbClr val="000000"/>
                          </a:solidFill>
                          <a:effectLst/>
                          <a:latin typeface="+mn-lt"/>
                        </a:rPr>
                        <a:t>12207</a:t>
                      </a:r>
                      <a:endParaRPr lang="en-US" sz="1100" b="1"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ISO </a:t>
                      </a:r>
                      <a:r>
                        <a:rPr lang="en-US" sz="1100" b="1" i="0" u="none" strike="noStrike" dirty="0" smtClean="0">
                          <a:solidFill>
                            <a:srgbClr val="000000"/>
                          </a:solidFill>
                          <a:effectLst/>
                          <a:latin typeface="+mn-lt"/>
                        </a:rPr>
                        <a:t>9003</a:t>
                      </a:r>
                      <a:endParaRPr lang="en-US" sz="1100" b="1"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r>
              <a:tr h="221863">
                <a:tc>
                  <a:txBody>
                    <a:bodyPr/>
                    <a:lstStyle/>
                    <a:p>
                      <a:pPr algn="ctr" fontAlgn="ctr"/>
                      <a:r>
                        <a:rPr lang="en-US" sz="1200" b="1" i="0" u="none" strike="noStrike" dirty="0">
                          <a:solidFill>
                            <a:srgbClr val="000000"/>
                          </a:solidFill>
                          <a:effectLst/>
                          <a:latin typeface="+mn-lt"/>
                        </a:rPr>
                        <a:t>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21863">
                <a:tc>
                  <a:txBody>
                    <a:bodyPr/>
                    <a:lstStyle/>
                    <a:p>
                      <a:pPr algn="ctr" fontAlgn="ctr"/>
                      <a:r>
                        <a:rPr lang="en-US" sz="1200" b="1" i="0" u="none" strike="noStrike" dirty="0">
                          <a:solidFill>
                            <a:srgbClr val="000000"/>
                          </a:solidFill>
                          <a:effectLst/>
                          <a:latin typeface="+mn-lt"/>
                        </a:rPr>
                        <a:t>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57%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977514">
                <a:tc>
                  <a:txBody>
                    <a:bodyPr/>
                    <a:lstStyle/>
                    <a:p>
                      <a:pPr algn="ctr" fontAlgn="ctr"/>
                      <a:r>
                        <a:rPr lang="en-US" sz="1100" b="1" i="0" u="none" strike="noStrike" dirty="0">
                          <a:solidFill>
                            <a:srgbClr val="000000"/>
                          </a:solidFill>
                          <a:effectLst/>
                          <a:latin typeface="+mn-lt"/>
                        </a:rPr>
                        <a:t>JSP </a:t>
                      </a:r>
                      <a:r>
                        <a:rPr lang="en-US" sz="1100" b="1" i="0" u="none" strike="noStrike" dirty="0" smtClean="0">
                          <a:solidFill>
                            <a:srgbClr val="000000"/>
                          </a:solidFill>
                          <a:effectLst/>
                          <a:latin typeface="+mn-lt"/>
                        </a:rPr>
                        <a:t>188</a:t>
                      </a:r>
                      <a:endParaRPr lang="en-US" sz="1100" b="1"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100" b="1" i="0" u="none" strike="noStrike" dirty="0" smtClean="0">
                          <a:solidFill>
                            <a:srgbClr val="000000"/>
                          </a:solidFill>
                          <a:effectLst/>
                          <a:latin typeface="+mn-lt"/>
                        </a:rPr>
                        <a:t>J-STD-016</a:t>
                      </a:r>
                      <a:endParaRPr lang="en-US" sz="1100" b="1"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100" b="1" i="0" u="none" strike="noStrike" dirty="0" smtClean="0">
                          <a:solidFill>
                            <a:srgbClr val="000000"/>
                          </a:solidFill>
                          <a:effectLst/>
                          <a:latin typeface="+mn-lt"/>
                        </a:rPr>
                        <a:t>MIL-STD-498</a:t>
                      </a:r>
                      <a:endParaRPr lang="en-US" sz="1100" b="1"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Program Evaluation and Review Techniques (PERT)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Risk Management and Mitigation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Tracking of defects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Tracking of earned value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mn-lt"/>
                        </a:rPr>
                        <a:t>Use of flexible templates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r>
              <a:tr h="221863">
                <a:tc>
                  <a:txBody>
                    <a:bodyPr/>
                    <a:lstStyle/>
                    <a:p>
                      <a:pPr algn="ctr" fontAlgn="ctr"/>
                      <a:r>
                        <a:rPr lang="en-US" sz="1200" b="1" i="0" u="none" strike="noStrike" dirty="0">
                          <a:solidFill>
                            <a:srgbClr val="000000"/>
                          </a:solidFill>
                          <a:effectLst/>
                          <a:latin typeface="+mn-lt"/>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49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21863">
                <a:tc>
                  <a:txBody>
                    <a:bodyPr/>
                    <a:lstStyle/>
                    <a:p>
                      <a:pPr algn="ctr" fontAlgn="ctr"/>
                      <a:r>
                        <a:rPr lang="en-US" sz="1200" b="1" i="0" u="none" strike="noStrike" dirty="0">
                          <a:solidFill>
                            <a:srgbClr val="000000"/>
                          </a:solidFill>
                          <a:effectLst/>
                          <a:latin typeface="+mn-lt"/>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mn-lt"/>
                        </a:rPr>
                        <a:t>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bl>
          </a:graphicData>
        </a:graphic>
      </p:graphicFrame>
      <p:pic>
        <p:nvPicPr>
          <p:cNvPr id="3" name="Picture 2"/>
          <p:cNvPicPr>
            <a:picLocks noChangeAspect="1"/>
          </p:cNvPicPr>
          <p:nvPr/>
        </p:nvPicPr>
        <p:blipFill>
          <a:blip r:embed="rId2"/>
          <a:stretch>
            <a:fillRect/>
          </a:stretch>
        </p:blipFill>
        <p:spPr>
          <a:xfrm>
            <a:off x="942110" y="4530634"/>
            <a:ext cx="7630874" cy="1792379"/>
          </a:xfrm>
          <a:prstGeom prst="rect">
            <a:avLst/>
          </a:prstGeom>
        </p:spPr>
      </p:pic>
      <p:sp>
        <p:nvSpPr>
          <p:cNvPr id="6" name="TextBox 5"/>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spTree>
    <p:extLst>
      <p:ext uri="{BB962C8B-B14F-4D97-AF65-F5344CB8AC3E}">
        <p14:creationId xmlns:p14="http://schemas.microsoft.com/office/powerpoint/2010/main" val="4282908968"/>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Scoring Approach</a:t>
            </a:r>
            <a:endParaRPr lang="en-US" dirty="0"/>
          </a:p>
        </p:txBody>
      </p:sp>
      <p:sp>
        <p:nvSpPr>
          <p:cNvPr id="3" name="Content Placeholder 2"/>
          <p:cNvSpPr>
            <a:spLocks noGrp="1"/>
          </p:cNvSpPr>
          <p:nvPr>
            <p:ph idx="1"/>
          </p:nvPr>
        </p:nvSpPr>
        <p:spPr>
          <a:xfrm>
            <a:off x="687388" y="1676400"/>
            <a:ext cx="7999412" cy="487681"/>
          </a:xfrm>
        </p:spPr>
        <p:txBody>
          <a:bodyPr/>
          <a:lstStyle/>
          <a:p>
            <a:pPr algn="ctr">
              <a:buNone/>
            </a:pPr>
            <a:r>
              <a:rPr lang="en-US" sz="2000" u="sng" dirty="0" smtClean="0"/>
              <a:t>Points for Individual Questions Based on Weighted Criteria</a:t>
            </a:r>
          </a:p>
        </p:txBody>
      </p:sp>
      <p:graphicFrame>
        <p:nvGraphicFramePr>
          <p:cNvPr id="5" name="Table 4"/>
          <p:cNvGraphicFramePr>
            <a:graphicFrameLocks noGrp="1"/>
          </p:cNvGraphicFramePr>
          <p:nvPr>
            <p:extLst>
              <p:ext uri="{D42A27DB-BD31-4B8C-83A1-F6EECF244321}">
                <p14:modId xmlns:p14="http://schemas.microsoft.com/office/powerpoint/2010/main" val="2664384500"/>
              </p:ext>
            </p:extLst>
          </p:nvPr>
        </p:nvGraphicFramePr>
        <p:xfrm>
          <a:off x="1399308" y="5043055"/>
          <a:ext cx="6553200" cy="1219200"/>
        </p:xfrm>
        <a:graphic>
          <a:graphicData uri="http://schemas.openxmlformats.org/drawingml/2006/table">
            <a:tbl>
              <a:tblPr firstRow="1" bandRow="1">
                <a:tableStyleId>{69C7853C-536D-4A76-A0AE-DD22124D55A5}</a:tableStyleId>
              </a:tblPr>
              <a:tblGrid>
                <a:gridCol w="1392556"/>
                <a:gridCol w="3069197"/>
                <a:gridCol w="2091447"/>
              </a:tblGrid>
              <a:tr h="167986">
                <a:tc>
                  <a:txBody>
                    <a:bodyPr/>
                    <a:lstStyle/>
                    <a:p>
                      <a:pPr algn="ctr"/>
                      <a:r>
                        <a:rPr lang="en-US" sz="1400" dirty="0" smtClean="0">
                          <a:solidFill>
                            <a:schemeClr val="tx1"/>
                          </a:solidFill>
                        </a:rPr>
                        <a:t>Type</a:t>
                      </a:r>
                      <a:endParaRPr lang="en-US" sz="1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400" dirty="0" smtClean="0">
                          <a:solidFill>
                            <a:schemeClr val="tx1"/>
                          </a:solidFill>
                        </a:rPr>
                        <a:t>Calculated</a:t>
                      </a:r>
                      <a:r>
                        <a:rPr lang="en-US" sz="1400" baseline="0" dirty="0" smtClean="0">
                          <a:solidFill>
                            <a:schemeClr val="tx1"/>
                          </a:solidFill>
                        </a:rPr>
                        <a:t> As …</a:t>
                      </a:r>
                      <a:endParaRPr lang="en-US" sz="1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400" dirty="0" smtClean="0">
                          <a:solidFill>
                            <a:schemeClr val="tx1"/>
                          </a:solidFill>
                        </a:rPr>
                        <a:t>Best for …</a:t>
                      </a:r>
                      <a:endParaRPr lang="en-US" sz="1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r>
              <a:tr h="251979">
                <a:tc>
                  <a:txBody>
                    <a:bodyPr/>
                    <a:lstStyle/>
                    <a:p>
                      <a:r>
                        <a:rPr lang="en-US" sz="1200" dirty="0" smtClean="0"/>
                        <a:t>Numeric</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Score</a:t>
                      </a:r>
                      <a:r>
                        <a:rPr lang="en-US" sz="1200" baseline="0" dirty="0" smtClean="0"/>
                        <a:t> (per question) or sum of scores (assessment factors, total)</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Comparing company</a:t>
                      </a:r>
                      <a:r>
                        <a:rPr lang="en-US" sz="1200" baseline="0" dirty="0" smtClean="0"/>
                        <a:t>-to-company</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1979">
                <a:tc>
                  <a:txBody>
                    <a:bodyPr/>
                    <a:lstStyle/>
                    <a:p>
                      <a:r>
                        <a:rPr lang="en-US" sz="1200" dirty="0" smtClean="0"/>
                        <a:t>Normalized</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Score</a:t>
                      </a:r>
                      <a:r>
                        <a:rPr lang="en-US" sz="1200" baseline="0" dirty="0" smtClean="0"/>
                        <a:t> Received / Score Possible</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Comparing</a:t>
                      </a:r>
                      <a:r>
                        <a:rPr lang="en-US" sz="1200" baseline="0" dirty="0" smtClean="0"/>
                        <a:t> company-to-group or group-to-group</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Slide Number Placeholder 5"/>
          <p:cNvSpPr txBox="1">
            <a:spLocks/>
          </p:cNvSpPr>
          <p:nvPr/>
        </p:nvSpPr>
        <p:spPr bwMode="auto">
          <a:xfrm>
            <a:off x="304800" y="6400800"/>
            <a:ext cx="2667000" cy="3048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400" i="1" u="none" strike="noStrike" kern="1200" cap="none" spc="0" normalizeH="0" baseline="0" noProof="0" dirty="0" smtClean="0">
                <a:ln>
                  <a:noFill/>
                </a:ln>
                <a:solidFill>
                  <a:schemeClr val="tx1"/>
                </a:solidFill>
                <a:effectLst/>
                <a:uLnTx/>
                <a:uFillTx/>
                <a:latin typeface="Times New Roman" pitchFamily="18" charset="0"/>
                <a:ea typeface="+mn-ea"/>
                <a:cs typeface="+mn-cs"/>
              </a:rPr>
              <a:t>For U.S. Government</a:t>
            </a:r>
            <a:r>
              <a:rPr kumimoji="0" lang="en-US" sz="1400" i="1" u="none" strike="noStrike" kern="1200" cap="none" spc="0" normalizeH="0" noProof="0" dirty="0" smtClean="0">
                <a:ln>
                  <a:noFill/>
                </a:ln>
                <a:solidFill>
                  <a:schemeClr val="tx1"/>
                </a:solidFill>
                <a:effectLst/>
                <a:uLnTx/>
                <a:uFillTx/>
                <a:latin typeface="Times New Roman" pitchFamily="18" charset="0"/>
                <a:ea typeface="+mn-ea"/>
                <a:cs typeface="+mn-cs"/>
              </a:rPr>
              <a:t> Use Only</a:t>
            </a:r>
            <a:endParaRPr kumimoji="0" lang="en-US" sz="1400" i="1" u="none" strike="noStrike" kern="1200" cap="none" spc="0" normalizeH="0" baseline="0" noProof="0" dirty="0">
              <a:ln>
                <a:noFill/>
              </a:ln>
              <a:solidFill>
                <a:schemeClr val="tx1"/>
              </a:solidFill>
              <a:effectLst/>
              <a:uLnTx/>
              <a:uFillTx/>
              <a:latin typeface="Times New Roman" pitchFamily="18" charset="0"/>
              <a:ea typeface="+mn-ea"/>
              <a:cs typeface="+mn-cs"/>
            </a:endParaRPr>
          </a:p>
        </p:txBody>
      </p:sp>
      <p:sp>
        <p:nvSpPr>
          <p:cNvPr id="8" name="Slide Number Placeholder 5"/>
          <p:cNvSpPr>
            <a:spLocks noGrp="1"/>
          </p:cNvSpPr>
          <p:nvPr>
            <p:ph type="sldNum" sz="quarter" idx="4294967295"/>
          </p:nvPr>
        </p:nvSpPr>
        <p:spPr>
          <a:xfrm>
            <a:off x="6629400" y="6400800"/>
            <a:ext cx="2133600" cy="304800"/>
          </a:xfrm>
          <a:prstGeom prst="rect">
            <a:avLst/>
          </a:prstGeom>
        </p:spPr>
        <p:txBody>
          <a:bodyPr/>
          <a:lstStyle/>
          <a:p>
            <a:r>
              <a:rPr lang="en-US" sz="1400" dirty="0" smtClean="0"/>
              <a:t>PPC - </a:t>
            </a:r>
            <a:fld id="{77D37767-5B64-432F-BDE4-8E7EA5C792CA}" type="slidenum">
              <a:rPr lang="en-US" sz="1400" smtClean="0"/>
              <a:pPr/>
              <a:t>37</a:t>
            </a:fld>
            <a:endParaRPr lang="en-US" sz="1400" dirty="0"/>
          </a:p>
        </p:txBody>
      </p:sp>
      <p:graphicFrame>
        <p:nvGraphicFramePr>
          <p:cNvPr id="7" name="Table 6"/>
          <p:cNvGraphicFramePr>
            <a:graphicFrameLocks noGrp="1"/>
          </p:cNvGraphicFramePr>
          <p:nvPr>
            <p:extLst>
              <p:ext uri="{D42A27DB-BD31-4B8C-83A1-F6EECF244321}">
                <p14:modId xmlns:p14="http://schemas.microsoft.com/office/powerpoint/2010/main" val="1222867148"/>
              </p:ext>
            </p:extLst>
          </p:nvPr>
        </p:nvGraphicFramePr>
        <p:xfrm>
          <a:off x="304797" y="2164081"/>
          <a:ext cx="8382004" cy="2686050"/>
        </p:xfrm>
        <a:graphic>
          <a:graphicData uri="http://schemas.openxmlformats.org/drawingml/2006/table">
            <a:tbl>
              <a:tblPr/>
              <a:tblGrid>
                <a:gridCol w="1401492"/>
                <a:gridCol w="997216"/>
                <a:gridCol w="997216"/>
                <a:gridCol w="997216"/>
                <a:gridCol w="997216"/>
                <a:gridCol w="997216"/>
                <a:gridCol w="997216"/>
                <a:gridCol w="997216"/>
              </a:tblGrid>
              <a:tr h="112222">
                <a:tc>
                  <a:txBody>
                    <a:bodyPr/>
                    <a:lstStyle/>
                    <a:p>
                      <a:pPr algn="l" fontAlgn="b"/>
                      <a:endParaRPr lang="en-US" sz="1000" b="0" i="0" u="none" strike="noStrike" dirty="0">
                        <a:solidFill>
                          <a:srgbClr val="000000"/>
                        </a:solidFill>
                        <a:effectLst/>
                        <a:latin typeface="Arial" panose="020B060402020202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gridSpan="7">
                  <a:txBody>
                    <a:bodyPr/>
                    <a:lstStyle/>
                    <a:p>
                      <a:pPr algn="ctr" fontAlgn="ctr"/>
                      <a:r>
                        <a:rPr lang="en-US" sz="1000" b="1" i="0" u="none" strike="noStrike" dirty="0">
                          <a:solidFill>
                            <a:srgbClr val="000000"/>
                          </a:solidFill>
                          <a:effectLst/>
                          <a:latin typeface="Arial" panose="020B0604020202020204" pitchFamily="34" charset="0"/>
                        </a:rPr>
                        <a:t>What types of user support services does your company provide?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73331">
                <a:tc>
                  <a:txBody>
                    <a:bodyPr/>
                    <a:lstStyle/>
                    <a:p>
                      <a:pPr algn="l" fontAlgn="b"/>
                      <a:endParaRPr lang="en-US" sz="1000" b="0" i="0" u="none" strike="noStrike" dirty="0">
                        <a:solidFill>
                          <a:srgbClr val="000000"/>
                        </a:solidFill>
                        <a:effectLst/>
                        <a:latin typeface="Arial" panose="020B060402020202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dirty="0">
                          <a:solidFill>
                            <a:srgbClr val="000000"/>
                          </a:solidFill>
                          <a:effectLst/>
                          <a:latin typeface="Arial" panose="020B0604020202020204" pitchFamily="34" charset="0"/>
                        </a:rPr>
                        <a:t>Telephone support (24/7)</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1000" b="1" i="0" u="none" strike="noStrike" dirty="0">
                          <a:solidFill>
                            <a:srgbClr val="000000"/>
                          </a:solidFill>
                          <a:effectLst/>
                          <a:latin typeface="Arial" panose="020B0604020202020204" pitchFamily="34" charset="0"/>
                        </a:rPr>
                        <a:t>Telephone support (weekdays, 9 - 5 only)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1000" b="1" i="0" u="none" strike="noStrike" dirty="0">
                          <a:solidFill>
                            <a:srgbClr val="000000"/>
                          </a:solidFill>
                          <a:effectLst/>
                          <a:latin typeface="Arial" panose="020B0604020202020204" pitchFamily="34" charset="0"/>
                        </a:rPr>
                        <a:t>Company website, Live Chat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1000" b="1" i="0" u="none" strike="noStrike" dirty="0">
                          <a:solidFill>
                            <a:srgbClr val="000000"/>
                          </a:solidFill>
                          <a:effectLst/>
                          <a:latin typeface="Arial" panose="020B0604020202020204" pitchFamily="34" charset="0"/>
                        </a:rPr>
                        <a:t>Company website, ticket submission and tracking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1000" b="1" i="0" u="none" strike="noStrike" dirty="0">
                          <a:solidFill>
                            <a:srgbClr val="000000"/>
                          </a:solidFill>
                          <a:effectLst/>
                          <a:latin typeface="Arial" panose="020B0604020202020204" pitchFamily="34" charset="0"/>
                        </a:rPr>
                        <a:t>Software specialist on site within 24 hours of critical malfunction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1000" b="1" i="0" u="none" strike="noStrike" dirty="0">
                          <a:solidFill>
                            <a:srgbClr val="000000"/>
                          </a:solidFill>
                          <a:effectLst/>
                          <a:latin typeface="Arial" panose="020B0604020202020204" pitchFamily="34" charset="0"/>
                        </a:rPr>
                        <a:t>Software specialist on site within 48 hours of critical malfunction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1000" b="1" i="0" u="none" strike="noStrike" dirty="0">
                          <a:solidFill>
                            <a:srgbClr val="000000"/>
                          </a:solidFill>
                          <a:effectLst/>
                          <a:latin typeface="Arial" panose="020B0604020202020204" pitchFamily="34" charset="0"/>
                        </a:rPr>
                        <a:t>Software specialist on site within 1 week of critical malfunction</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24444">
                <a:tc>
                  <a:txBody>
                    <a:bodyPr/>
                    <a:lstStyle/>
                    <a:p>
                      <a:pPr algn="l" fontAlgn="b"/>
                      <a:r>
                        <a:rPr lang="en-US" sz="1000" b="0" i="0" u="none" strike="noStrike" dirty="0">
                          <a:solidFill>
                            <a:srgbClr val="000000"/>
                          </a:solidFill>
                          <a:effectLst/>
                          <a:latin typeface="Arial" panose="020B0604020202020204" pitchFamily="34" charset="0"/>
                        </a:rPr>
                        <a:t>Total Responses per Option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4444">
                <a:tc>
                  <a:txBody>
                    <a:bodyPr/>
                    <a:lstStyle/>
                    <a:p>
                      <a:pPr algn="l" fontAlgn="b"/>
                      <a:r>
                        <a:rPr lang="en-US" sz="1000" b="0" i="0" u="none" strike="noStrike" dirty="0">
                          <a:solidFill>
                            <a:srgbClr val="000000"/>
                          </a:solidFill>
                          <a:effectLst/>
                          <a:latin typeface="Arial" panose="020B0604020202020204" pitchFamily="34" charset="0"/>
                        </a:rPr>
                        <a:t>Total Responses as a % of all Respondents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12222">
                <a:tc>
                  <a:txBody>
                    <a:bodyPr/>
                    <a:lstStyle/>
                    <a:p>
                      <a:pPr algn="l" fontAlgn="b"/>
                      <a:r>
                        <a:rPr lang="en-US" sz="1000" b="0" i="0" u="none" strike="noStrike" dirty="0">
                          <a:solidFill>
                            <a:srgbClr val="000000"/>
                          </a:solidFill>
                          <a:effectLst/>
                          <a:latin typeface="Arial" panose="020B0604020202020204" pitchFamily="34" charset="0"/>
                        </a:rPr>
                        <a:t># of LBs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12222">
                <a:tc>
                  <a:txBody>
                    <a:bodyPr/>
                    <a:lstStyle/>
                    <a:p>
                      <a:pPr algn="l" fontAlgn="b"/>
                      <a:r>
                        <a:rPr lang="en-US" sz="1000" b="0" i="0" u="none" strike="noStrike" dirty="0">
                          <a:solidFill>
                            <a:srgbClr val="000000"/>
                          </a:solidFill>
                          <a:effectLst/>
                          <a:latin typeface="Arial" panose="020B0604020202020204" pitchFamily="34" charset="0"/>
                        </a:rPr>
                        <a:t># of SBs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12222">
                <a:tc gridSpan="8">
                  <a:txBody>
                    <a:bodyPr/>
                    <a:lstStyle/>
                    <a:p>
                      <a:pPr algn="ctr" fontAlgn="ctr"/>
                      <a:r>
                        <a:rPr lang="en-US" sz="1000" b="1" i="0" u="none" strike="noStrike" dirty="0">
                          <a:solidFill>
                            <a:srgbClr val="FFFFFF"/>
                          </a:solidFill>
                          <a:effectLst/>
                          <a:latin typeface="Arial" panose="020B0604020202020204" pitchFamily="34" charset="0"/>
                        </a:rPr>
                        <a:t>SUM of Score = 1 point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2222">
                <a:tc>
                  <a:txBody>
                    <a:bodyPr/>
                    <a:lstStyle/>
                    <a:p>
                      <a:pPr algn="l" fontAlgn="b"/>
                      <a:r>
                        <a:rPr lang="en-US" sz="1000" b="0" i="0" u="none" strike="noStrike" dirty="0">
                          <a:solidFill>
                            <a:srgbClr val="000000"/>
                          </a:solidFill>
                          <a:effectLst/>
                          <a:latin typeface="Arial" panose="020B0604020202020204" pitchFamily="34" charset="0"/>
                        </a:rPr>
                        <a:t>Question Weight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12222">
                <a:tc>
                  <a:txBody>
                    <a:bodyPr/>
                    <a:lstStyle/>
                    <a:p>
                      <a:pPr algn="l" fontAlgn="b"/>
                      <a:r>
                        <a:rPr lang="en-US" sz="1000" b="0" i="0" u="none" strike="noStrike" dirty="0">
                          <a:solidFill>
                            <a:srgbClr val="000000"/>
                          </a:solidFill>
                          <a:effectLst/>
                          <a:latin typeface="Arial" panose="020B0604020202020204" pitchFamily="34" charset="0"/>
                        </a:rPr>
                        <a:t>Response Score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0.143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0.143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0.143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0.143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0.143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0.143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0.143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4444">
                <a:tc>
                  <a:txBody>
                    <a:bodyPr/>
                    <a:lstStyle/>
                    <a:p>
                      <a:pPr algn="l" fontAlgn="b"/>
                      <a:r>
                        <a:rPr lang="fr-FR" sz="1000" b="0" i="0" u="none" strike="noStrike" dirty="0">
                          <a:solidFill>
                            <a:srgbClr val="000000"/>
                          </a:solidFill>
                          <a:effectLst/>
                          <a:latin typeface="Arial" panose="020B0604020202020204" pitchFamily="34" charset="0"/>
                        </a:rPr>
                        <a:t>Total </a:t>
                      </a:r>
                      <a:r>
                        <a:rPr lang="fr-FR" sz="1000" b="0" i="0" u="none" strike="noStrike" dirty="0" smtClean="0">
                          <a:solidFill>
                            <a:srgbClr val="000000"/>
                          </a:solidFill>
                          <a:effectLst/>
                          <a:latin typeface="Arial" panose="020B0604020202020204" pitchFamily="34" charset="0"/>
                        </a:rPr>
                        <a:t>Avalable </a:t>
                      </a:r>
                      <a:r>
                        <a:rPr lang="fr-FR" sz="1000" b="0" i="0" u="none" strike="noStrike" dirty="0">
                          <a:solidFill>
                            <a:srgbClr val="000000"/>
                          </a:solidFill>
                          <a:effectLst/>
                          <a:latin typeface="Arial" panose="020B0604020202020204" pitchFamily="34" charset="0"/>
                        </a:rPr>
                        <a:t>Pts per </a:t>
                      </a:r>
                      <a:r>
                        <a:rPr lang="fr-FR" sz="1000" b="0" i="0" u="none" strike="noStrike" dirty="0" smtClean="0">
                          <a:solidFill>
                            <a:srgbClr val="000000"/>
                          </a:solidFill>
                          <a:effectLst/>
                          <a:latin typeface="Arial" panose="020B0604020202020204" pitchFamily="34" charset="0"/>
                        </a:rPr>
                        <a:t>Réponse</a:t>
                      </a:r>
                      <a:endParaRPr lang="fr-FR" sz="1000" b="0" i="0" u="none" strike="noStrike" dirty="0">
                        <a:solidFill>
                          <a:srgbClr val="000000"/>
                        </a:solidFill>
                        <a:effectLst/>
                        <a:latin typeface="Arial" panose="020B060402020202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0.143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0.143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0.143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0.143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0.143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0.143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1" i="0" u="none" strike="noStrike" dirty="0">
                          <a:solidFill>
                            <a:srgbClr val="000000"/>
                          </a:solidFill>
                          <a:effectLst/>
                          <a:latin typeface="Arial" panose="020B0604020202020204" pitchFamily="34" charset="0"/>
                        </a:rPr>
                        <a:t>0.143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414913574"/>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Scored Questions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38</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521601812"/>
              </p:ext>
            </p:extLst>
          </p:nvPr>
        </p:nvGraphicFramePr>
        <p:xfrm>
          <a:off x="387924" y="1625088"/>
          <a:ext cx="8375075" cy="4567892"/>
        </p:xfrm>
        <a:graphic>
          <a:graphicData uri="http://schemas.openxmlformats.org/drawingml/2006/table">
            <a:tbl>
              <a:tblPr/>
              <a:tblGrid>
                <a:gridCol w="1123398"/>
                <a:gridCol w="5138860"/>
                <a:gridCol w="1304189"/>
                <a:gridCol w="808628"/>
              </a:tblGrid>
              <a:tr h="614476">
                <a:tc>
                  <a:txBody>
                    <a:bodyPr/>
                    <a:lstStyle/>
                    <a:p>
                      <a:pPr algn="ctr" fontAlgn="ctr"/>
                      <a:r>
                        <a:rPr lang="en-US" sz="1200" b="1" i="0" u="none" strike="noStrike" dirty="0">
                          <a:solidFill>
                            <a:srgbClr val="000000"/>
                          </a:solidFill>
                          <a:effectLst/>
                          <a:latin typeface="Arial" panose="020B0604020202020204" pitchFamily="34" charset="0"/>
                        </a:rPr>
                        <a:t>Question Number (per Excel version)</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Questions</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Section of Question</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Total Available Score</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r>
              <a:tr h="412737">
                <a:tc>
                  <a:txBody>
                    <a:bodyPr/>
                    <a:lstStyle/>
                    <a:p>
                      <a:pPr algn="ctr" fontAlgn="ctr"/>
                      <a:r>
                        <a:rPr lang="en-US" sz="1200" b="1" i="0" u="none" strike="noStrike" dirty="0">
                          <a:solidFill>
                            <a:srgbClr val="000000"/>
                          </a:solidFill>
                          <a:effectLst/>
                          <a:latin typeface="Arial" panose="020B0604020202020204" pitchFamily="34" charset="0"/>
                        </a:rPr>
                        <a:t>13</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How many years of experience does your business have in architectural web design and hosting of web portals?</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12737">
                <a:tc>
                  <a:txBody>
                    <a:bodyPr/>
                    <a:lstStyle/>
                    <a:p>
                      <a:pPr algn="ctr" fontAlgn="ctr"/>
                      <a:r>
                        <a:rPr lang="en-US" sz="1200" b="1" i="0" u="none" strike="noStrike" dirty="0">
                          <a:solidFill>
                            <a:srgbClr val="000000"/>
                          </a:solidFill>
                          <a:effectLst/>
                          <a:latin typeface="Arial" panose="020B0604020202020204" pitchFamily="34" charset="0"/>
                        </a:rPr>
                        <a:t>14</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Please estimate what percentage of your company's annual revenues are derived from contracts for Federal work in this area:</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12737">
                <a:tc>
                  <a:txBody>
                    <a:bodyPr/>
                    <a:lstStyle/>
                    <a:p>
                      <a:pPr algn="ctr" fontAlgn="ctr"/>
                      <a:r>
                        <a:rPr lang="en-US" sz="1200" b="1" i="0" u="none" strike="noStrike" dirty="0">
                          <a:solidFill>
                            <a:srgbClr val="000000"/>
                          </a:solidFill>
                          <a:effectLst/>
                          <a:latin typeface="Arial" panose="020B0604020202020204" pitchFamily="34" charset="0"/>
                        </a:rPr>
                        <a:t>18</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Identify the total number of SKUs that an online e-commerce web portal catalog can manage:</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10999">
                <a:tc rowSpan="4">
                  <a:txBody>
                    <a:bodyPr/>
                    <a:lstStyle/>
                    <a:p>
                      <a:pPr algn="ctr" fontAlgn="ctr"/>
                      <a:r>
                        <a:rPr lang="en-US" sz="1200" b="1" i="0" u="none" strike="noStrike" dirty="0">
                          <a:solidFill>
                            <a:srgbClr val="000000"/>
                          </a:solidFill>
                          <a:effectLst/>
                          <a:latin typeface="Arial" panose="020B0604020202020204" pitchFamily="34" charset="0"/>
                        </a:rPr>
                        <a:t>19</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4">
                  <a:txBody>
                    <a:bodyPr/>
                    <a:lstStyle/>
                    <a:p>
                      <a:pPr algn="l" fontAlgn="ctr"/>
                      <a:r>
                        <a:rPr lang="en-US" sz="1200" b="1" i="0" u="none" strike="noStrike" dirty="0">
                          <a:solidFill>
                            <a:srgbClr val="000000"/>
                          </a:solidFill>
                          <a:effectLst/>
                          <a:latin typeface="Arial" panose="020B0604020202020204" pitchFamily="34" charset="0"/>
                        </a:rPr>
                        <a:t>Identify the average number of users that a potential e-commerce solution could manage:</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Daily</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4">
                  <a:txBody>
                    <a:bodyPr/>
                    <a:lstStyle/>
                    <a:p>
                      <a:pPr algn="ctr" fontAlgn="ctr"/>
                      <a:r>
                        <a:rPr lang="en-US" sz="1200" b="1" i="0" u="none" strike="noStrike" dirty="0" smtClean="0">
                          <a:solidFill>
                            <a:srgbClr val="000000"/>
                          </a:solidFill>
                          <a:effectLst/>
                          <a:latin typeface="Arial" panose="020B0604020202020204" pitchFamily="34" charset="0"/>
                        </a:rPr>
                        <a:t>1</a:t>
                      </a:r>
                      <a:endParaRPr lang="en-US" sz="1200" b="1" i="0" u="none" strike="noStrike" dirty="0">
                        <a:solidFill>
                          <a:srgbClr val="000000"/>
                        </a:solidFill>
                        <a:effectLst/>
                        <a:latin typeface="Arial" panose="020B0604020202020204" pitchFamily="34" charset="0"/>
                      </a:endParaRP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10999">
                <a:tc vMerge="1">
                  <a:txBody>
                    <a:bodyPr/>
                    <a:lstStyle/>
                    <a:p>
                      <a:endParaRPr lang="en-US"/>
                    </a:p>
                  </a:txBody>
                  <a:tcPr/>
                </a:tc>
                <a:tc vMerge="1">
                  <a:txBody>
                    <a:bodyPr/>
                    <a:lstStyle/>
                    <a:p>
                      <a:endParaRPr lang="en-US"/>
                    </a:p>
                  </a:txBody>
                  <a:tcPr/>
                </a:tc>
                <a:tc>
                  <a:txBody>
                    <a:bodyPr/>
                    <a:lstStyle/>
                    <a:p>
                      <a:pPr algn="l" fontAlgn="t"/>
                      <a:r>
                        <a:rPr lang="en-US" sz="1200" b="1" i="0" u="none" strike="noStrike" dirty="0">
                          <a:solidFill>
                            <a:srgbClr val="000000"/>
                          </a:solidFill>
                          <a:effectLst/>
                          <a:latin typeface="Arial" panose="020B0604020202020204" pitchFamily="34" charset="0"/>
                        </a:rPr>
                        <a:t>Weekly</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vMerge="1">
                  <a:txBody>
                    <a:bodyPr/>
                    <a:lstStyle/>
                    <a:p>
                      <a:pPr algn="ctr" fontAlgn="ctr"/>
                      <a:endParaRPr lang="en-US" sz="1200" b="1" i="0" u="none" strike="noStrike" dirty="0">
                        <a:solidFill>
                          <a:srgbClr val="000000"/>
                        </a:solidFill>
                        <a:effectLst/>
                        <a:latin typeface="Arial" panose="020B0604020202020204" pitchFamily="34" charset="0"/>
                      </a:endParaRP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10999">
                <a:tc vMerge="1">
                  <a:txBody>
                    <a:bodyPr/>
                    <a:lstStyle/>
                    <a:p>
                      <a:endParaRPr lang="en-US"/>
                    </a:p>
                  </a:txBody>
                  <a:tcPr/>
                </a:tc>
                <a:tc vMerge="1">
                  <a:txBody>
                    <a:bodyPr/>
                    <a:lstStyle/>
                    <a:p>
                      <a:endParaRPr lang="en-US"/>
                    </a:p>
                  </a:txBody>
                  <a:tcPr/>
                </a:tc>
                <a:tc>
                  <a:txBody>
                    <a:bodyPr/>
                    <a:lstStyle/>
                    <a:p>
                      <a:pPr algn="l" fontAlgn="t"/>
                      <a:r>
                        <a:rPr lang="en-US" sz="1200" b="1" i="0" u="none" strike="noStrike" dirty="0">
                          <a:solidFill>
                            <a:srgbClr val="000000"/>
                          </a:solidFill>
                          <a:effectLst/>
                          <a:latin typeface="Arial" panose="020B0604020202020204" pitchFamily="34" charset="0"/>
                        </a:rPr>
                        <a:t>Monthly</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vMerge="1">
                  <a:txBody>
                    <a:bodyPr/>
                    <a:lstStyle/>
                    <a:p>
                      <a:pPr algn="ctr" fontAlgn="ctr"/>
                      <a:endParaRPr lang="en-US" sz="1200" b="1" i="0" u="none" strike="noStrike" dirty="0">
                        <a:solidFill>
                          <a:srgbClr val="000000"/>
                        </a:solidFill>
                        <a:effectLst/>
                        <a:latin typeface="Arial" panose="020B0604020202020204" pitchFamily="34" charset="0"/>
                      </a:endParaRP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10999">
                <a:tc vMerge="1">
                  <a:txBody>
                    <a:bodyPr/>
                    <a:lstStyle/>
                    <a:p>
                      <a:endParaRPr lang="en-US"/>
                    </a:p>
                  </a:txBody>
                  <a:tcPr/>
                </a:tc>
                <a:tc vMerge="1">
                  <a:txBody>
                    <a:bodyPr/>
                    <a:lstStyle/>
                    <a:p>
                      <a:endParaRPr lang="en-US"/>
                    </a:p>
                  </a:txBody>
                  <a:tcPr/>
                </a:tc>
                <a:tc>
                  <a:txBody>
                    <a:bodyPr/>
                    <a:lstStyle/>
                    <a:p>
                      <a:pPr algn="l" fontAlgn="t"/>
                      <a:r>
                        <a:rPr lang="en-US" sz="1200" b="1" i="0" u="none" strike="noStrike" dirty="0">
                          <a:solidFill>
                            <a:srgbClr val="000000"/>
                          </a:solidFill>
                          <a:effectLst/>
                          <a:latin typeface="Arial" panose="020B0604020202020204" pitchFamily="34" charset="0"/>
                        </a:rPr>
                        <a:t>Annually</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vMerge="1">
                  <a:txBody>
                    <a:bodyPr/>
                    <a:lstStyle/>
                    <a:p>
                      <a:pPr algn="ctr" fontAlgn="ctr"/>
                      <a:endParaRPr lang="en-US" sz="1200" b="1" i="0" u="none" strike="noStrike" dirty="0">
                        <a:solidFill>
                          <a:srgbClr val="000000"/>
                        </a:solidFill>
                        <a:effectLst/>
                        <a:latin typeface="Arial" panose="020B0604020202020204" pitchFamily="34" charset="0"/>
                      </a:endParaRP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10999">
                <a:tc rowSpan="4">
                  <a:txBody>
                    <a:bodyPr/>
                    <a:lstStyle/>
                    <a:p>
                      <a:pPr algn="ctr" fontAlgn="ctr"/>
                      <a:r>
                        <a:rPr lang="en-US" sz="1200" b="1" i="0" u="none" strike="noStrike" dirty="0">
                          <a:solidFill>
                            <a:srgbClr val="000000"/>
                          </a:solidFill>
                          <a:effectLst/>
                          <a:latin typeface="Arial" panose="020B0604020202020204" pitchFamily="34" charset="0"/>
                        </a:rPr>
                        <a:t>20</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4">
                  <a:txBody>
                    <a:bodyPr/>
                    <a:lstStyle/>
                    <a:p>
                      <a:pPr algn="l" fontAlgn="ctr"/>
                      <a:r>
                        <a:rPr lang="en-US" sz="1200" b="1" i="0" u="none" strike="noStrike" dirty="0">
                          <a:solidFill>
                            <a:srgbClr val="000000"/>
                          </a:solidFill>
                          <a:effectLst/>
                          <a:latin typeface="Arial" panose="020B0604020202020204" pitchFamily="34" charset="0"/>
                        </a:rPr>
                        <a:t>Identify the average number of inventory management and control transactions that a potential e-commerce solution could manage:</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Daily</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4">
                  <a:txBody>
                    <a:bodyPr/>
                    <a:lstStyle/>
                    <a:p>
                      <a:pPr algn="ctr" fontAlgn="ctr"/>
                      <a:r>
                        <a:rPr lang="en-US" sz="1200" b="1" i="0" u="none" strike="noStrike" dirty="0" smtClean="0">
                          <a:solidFill>
                            <a:srgbClr val="000000"/>
                          </a:solidFill>
                          <a:effectLst/>
                          <a:latin typeface="Arial" panose="020B0604020202020204" pitchFamily="34" charset="0"/>
                        </a:rPr>
                        <a:t>1</a:t>
                      </a:r>
                      <a:endParaRPr lang="en-US" sz="1200" b="1" i="0" u="none" strike="noStrike" dirty="0">
                        <a:solidFill>
                          <a:srgbClr val="000000"/>
                        </a:solidFill>
                        <a:effectLst/>
                        <a:latin typeface="Arial" panose="020B0604020202020204" pitchFamily="34" charset="0"/>
                      </a:endParaRP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10999">
                <a:tc vMerge="1">
                  <a:txBody>
                    <a:bodyPr/>
                    <a:lstStyle/>
                    <a:p>
                      <a:endParaRPr lang="en-US"/>
                    </a:p>
                  </a:txBody>
                  <a:tcPr/>
                </a:tc>
                <a:tc vMerge="1">
                  <a:txBody>
                    <a:bodyPr/>
                    <a:lstStyle/>
                    <a:p>
                      <a:endParaRPr lang="en-US"/>
                    </a:p>
                  </a:txBody>
                  <a:tcPr/>
                </a:tc>
                <a:tc>
                  <a:txBody>
                    <a:bodyPr/>
                    <a:lstStyle/>
                    <a:p>
                      <a:pPr algn="l" fontAlgn="t"/>
                      <a:r>
                        <a:rPr lang="en-US" sz="1200" b="1" i="0" u="none" strike="noStrike" dirty="0">
                          <a:solidFill>
                            <a:srgbClr val="000000"/>
                          </a:solidFill>
                          <a:effectLst/>
                          <a:latin typeface="Arial" panose="020B0604020202020204" pitchFamily="34" charset="0"/>
                        </a:rPr>
                        <a:t>Weekly</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vMerge="1">
                  <a:txBody>
                    <a:bodyPr/>
                    <a:lstStyle/>
                    <a:p>
                      <a:pPr algn="ctr" fontAlgn="ctr"/>
                      <a:endParaRPr lang="en-US" sz="1200" b="1" i="0" u="none" strike="noStrike" dirty="0">
                        <a:solidFill>
                          <a:srgbClr val="000000"/>
                        </a:solidFill>
                        <a:effectLst/>
                        <a:latin typeface="Arial" panose="020B0604020202020204" pitchFamily="34" charset="0"/>
                      </a:endParaRP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10999">
                <a:tc vMerge="1">
                  <a:txBody>
                    <a:bodyPr/>
                    <a:lstStyle/>
                    <a:p>
                      <a:endParaRPr lang="en-US"/>
                    </a:p>
                  </a:txBody>
                  <a:tcPr/>
                </a:tc>
                <a:tc vMerge="1">
                  <a:txBody>
                    <a:bodyPr/>
                    <a:lstStyle/>
                    <a:p>
                      <a:endParaRPr lang="en-US"/>
                    </a:p>
                  </a:txBody>
                  <a:tcPr/>
                </a:tc>
                <a:tc>
                  <a:txBody>
                    <a:bodyPr/>
                    <a:lstStyle/>
                    <a:p>
                      <a:pPr algn="l" fontAlgn="t"/>
                      <a:r>
                        <a:rPr lang="en-US" sz="1200" b="1" i="0" u="none" strike="noStrike" dirty="0">
                          <a:solidFill>
                            <a:srgbClr val="000000"/>
                          </a:solidFill>
                          <a:effectLst/>
                          <a:latin typeface="Arial" panose="020B0604020202020204" pitchFamily="34" charset="0"/>
                        </a:rPr>
                        <a:t>Monthly</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vMerge="1">
                  <a:txBody>
                    <a:bodyPr/>
                    <a:lstStyle/>
                    <a:p>
                      <a:pPr algn="ctr" fontAlgn="ctr"/>
                      <a:endParaRPr lang="en-US" sz="1200" b="1" i="0" u="none" strike="noStrike" dirty="0">
                        <a:solidFill>
                          <a:srgbClr val="000000"/>
                        </a:solidFill>
                        <a:effectLst/>
                        <a:latin typeface="Arial" panose="020B0604020202020204" pitchFamily="34" charset="0"/>
                      </a:endParaRP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10999">
                <a:tc vMerge="1">
                  <a:txBody>
                    <a:bodyPr/>
                    <a:lstStyle/>
                    <a:p>
                      <a:endParaRPr lang="en-US"/>
                    </a:p>
                  </a:txBody>
                  <a:tcPr/>
                </a:tc>
                <a:tc vMerge="1">
                  <a:txBody>
                    <a:bodyPr/>
                    <a:lstStyle/>
                    <a:p>
                      <a:endParaRPr lang="en-US"/>
                    </a:p>
                  </a:txBody>
                  <a:tcPr/>
                </a:tc>
                <a:tc>
                  <a:txBody>
                    <a:bodyPr/>
                    <a:lstStyle/>
                    <a:p>
                      <a:pPr algn="l" fontAlgn="t"/>
                      <a:r>
                        <a:rPr lang="en-US" sz="1200" b="1" i="0" u="none" strike="noStrike" dirty="0">
                          <a:solidFill>
                            <a:srgbClr val="000000"/>
                          </a:solidFill>
                          <a:effectLst/>
                          <a:latin typeface="Arial" panose="020B0604020202020204" pitchFamily="34" charset="0"/>
                        </a:rPr>
                        <a:t>Annually</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vMerge="1">
                  <a:txBody>
                    <a:bodyPr/>
                    <a:lstStyle/>
                    <a:p>
                      <a:pPr algn="ctr" fontAlgn="ctr"/>
                      <a:endParaRPr lang="en-US" sz="1200" b="1" i="0" u="none" strike="noStrike" dirty="0">
                        <a:solidFill>
                          <a:srgbClr val="000000"/>
                        </a:solidFill>
                        <a:effectLst/>
                        <a:latin typeface="Arial" panose="020B0604020202020204" pitchFamily="34" charset="0"/>
                      </a:endParaRP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614476">
                <a:tc>
                  <a:txBody>
                    <a:bodyPr/>
                    <a:lstStyle/>
                    <a:p>
                      <a:pPr algn="ctr" fontAlgn="ctr"/>
                      <a:r>
                        <a:rPr lang="en-US" sz="1200" b="1" i="0" u="none" strike="noStrike" dirty="0">
                          <a:solidFill>
                            <a:srgbClr val="000000"/>
                          </a:solidFill>
                          <a:effectLst/>
                          <a:latin typeface="Arial" panose="020B0604020202020204" pitchFamily="34" charset="0"/>
                        </a:rPr>
                        <a:t>21</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Can your company </a:t>
                      </a:r>
                      <a:r>
                        <a:rPr lang="en-US" sz="1200" b="1" i="0" u="none" strike="noStrike" dirty="0" smtClean="0">
                          <a:solidFill>
                            <a:srgbClr val="000000"/>
                          </a:solidFill>
                          <a:effectLst/>
                          <a:latin typeface="Arial" panose="020B0604020202020204" pitchFamily="34" charset="0"/>
                        </a:rPr>
                        <a:t>develop </a:t>
                      </a:r>
                      <a:r>
                        <a:rPr lang="en-US" sz="1200" b="1" i="0" u="none" strike="noStrike" dirty="0">
                          <a:solidFill>
                            <a:srgbClr val="000000"/>
                          </a:solidFill>
                          <a:effectLst/>
                          <a:latin typeface="Arial" panose="020B0604020202020204" pitchFamily="34" charset="0"/>
                        </a:rPr>
                        <a:t>software solutions that are capable of integrating with the following platforms while maintaining functionality and compatibility?</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12737">
                <a:tc>
                  <a:txBody>
                    <a:bodyPr/>
                    <a:lstStyle/>
                    <a:p>
                      <a:pPr algn="ctr" fontAlgn="ctr"/>
                      <a:r>
                        <a:rPr lang="en-US" sz="1200" b="1" i="0" u="none" strike="noStrike" dirty="0">
                          <a:solidFill>
                            <a:srgbClr val="000000"/>
                          </a:solidFill>
                          <a:effectLst/>
                          <a:latin typeface="Arial" panose="020B0604020202020204" pitchFamily="34" charset="0"/>
                        </a:rPr>
                        <a:t>22</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Which of the following industries has your company's software solutions supported?</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8395" marR="8395" marT="839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8395" marR="8395" marT="839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2155899098"/>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Scored Questions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39</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4177813426"/>
              </p:ext>
            </p:extLst>
          </p:nvPr>
        </p:nvGraphicFramePr>
        <p:xfrm>
          <a:off x="387929" y="1574268"/>
          <a:ext cx="8375071" cy="4413328"/>
        </p:xfrm>
        <a:graphic>
          <a:graphicData uri="http://schemas.openxmlformats.org/drawingml/2006/table">
            <a:tbl>
              <a:tblPr/>
              <a:tblGrid>
                <a:gridCol w="1137799"/>
                <a:gridCol w="5359981"/>
                <a:gridCol w="965896"/>
                <a:gridCol w="911395"/>
              </a:tblGrid>
              <a:tr h="416636">
                <a:tc>
                  <a:txBody>
                    <a:bodyPr/>
                    <a:lstStyle/>
                    <a:p>
                      <a:pPr algn="ctr" fontAlgn="ctr"/>
                      <a:r>
                        <a:rPr lang="en-US" sz="1200" b="1" i="0" u="none" strike="noStrike" dirty="0">
                          <a:solidFill>
                            <a:srgbClr val="000000"/>
                          </a:solidFill>
                          <a:effectLst/>
                          <a:latin typeface="Arial" panose="020B0604020202020204" pitchFamily="34" charset="0"/>
                        </a:rPr>
                        <a:t>Question Number (per Excel version)</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Questions</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Section of Question</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Total Available Score</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r>
              <a:tr h="279693">
                <a:tc>
                  <a:txBody>
                    <a:bodyPr/>
                    <a:lstStyle/>
                    <a:p>
                      <a:pPr algn="ctr" fontAlgn="ctr"/>
                      <a:r>
                        <a:rPr lang="en-US" sz="1200" b="1" i="0" u="none" strike="noStrike" dirty="0">
                          <a:solidFill>
                            <a:srgbClr val="000000"/>
                          </a:solidFill>
                          <a:effectLst/>
                          <a:latin typeface="Arial" panose="020B0604020202020204" pitchFamily="34" charset="0"/>
                        </a:rPr>
                        <a:t>23</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Which of the following lines of business has your company's software solutions supported?</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16636">
                <a:tc>
                  <a:txBody>
                    <a:bodyPr/>
                    <a:lstStyle/>
                    <a:p>
                      <a:pPr algn="ctr" fontAlgn="ctr"/>
                      <a:r>
                        <a:rPr lang="en-US" sz="1200" b="1" i="0" u="none" strike="noStrike" dirty="0">
                          <a:solidFill>
                            <a:srgbClr val="000000"/>
                          </a:solidFill>
                          <a:effectLst/>
                          <a:latin typeface="Arial" panose="020B0604020202020204" pitchFamily="34" charset="0"/>
                        </a:rPr>
                        <a:t>24</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What is the level of your company's experience in development and deployment of a Service Oriented Architecture (SOA)?</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79693">
                <a:tc>
                  <a:txBody>
                    <a:bodyPr/>
                    <a:lstStyle/>
                    <a:p>
                      <a:pPr algn="ctr" fontAlgn="ctr"/>
                      <a:r>
                        <a:rPr lang="en-US" sz="1200" b="1" i="0" u="none" strike="noStrike" dirty="0">
                          <a:solidFill>
                            <a:srgbClr val="000000"/>
                          </a:solidFill>
                          <a:effectLst/>
                          <a:latin typeface="Arial" panose="020B0604020202020204" pitchFamily="34" charset="0"/>
                        </a:rPr>
                        <a:t>25</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Experience in developing and testing applications to be Section 508 compliant?</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16636">
                <a:tc>
                  <a:txBody>
                    <a:bodyPr/>
                    <a:lstStyle/>
                    <a:p>
                      <a:pPr algn="ctr" fontAlgn="ctr"/>
                      <a:r>
                        <a:rPr lang="en-US" sz="1200" b="1" i="0" u="none" strike="noStrike" dirty="0">
                          <a:solidFill>
                            <a:srgbClr val="000000"/>
                          </a:solidFill>
                          <a:effectLst/>
                          <a:latin typeface="Arial" panose="020B0604020202020204" pitchFamily="34" charset="0"/>
                        </a:rPr>
                        <a:t>26</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Experienced with VA Handbook 6500, NIST Special Publication (SP) 800-53 Revision 3, NIST SPs, including SP 800 27,  compatibility FDCC?</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79693">
                <a:tc>
                  <a:txBody>
                    <a:bodyPr/>
                    <a:lstStyle/>
                    <a:p>
                      <a:pPr algn="ctr" fontAlgn="ctr"/>
                      <a:r>
                        <a:rPr lang="en-US" sz="1200" b="1" i="0" u="none" strike="noStrike" dirty="0">
                          <a:solidFill>
                            <a:srgbClr val="000000"/>
                          </a:solidFill>
                          <a:effectLst/>
                          <a:latin typeface="Arial" panose="020B0604020202020204" pitchFamily="34" charset="0"/>
                        </a:rPr>
                        <a:t>27</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Experienced in developing flexible best of breed e-commerce solutions</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79693">
                <a:tc>
                  <a:txBody>
                    <a:bodyPr/>
                    <a:lstStyle/>
                    <a:p>
                      <a:pPr algn="ctr" fontAlgn="ctr"/>
                      <a:r>
                        <a:rPr lang="en-US" sz="1200" b="1" i="0" u="none" strike="noStrike" dirty="0">
                          <a:solidFill>
                            <a:srgbClr val="000000"/>
                          </a:solidFill>
                          <a:effectLst/>
                          <a:latin typeface="Arial" panose="020B0604020202020204" pitchFamily="34" charset="0"/>
                        </a:rPr>
                        <a:t>28</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Is your company experienced in developing and deploying turn-key e-commerce software solutions?</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79693">
                <a:tc>
                  <a:txBody>
                    <a:bodyPr/>
                    <a:lstStyle/>
                    <a:p>
                      <a:pPr algn="ctr" fontAlgn="ctr"/>
                      <a:r>
                        <a:rPr lang="en-US" sz="1200" b="1" i="0" u="none" strike="noStrike" dirty="0">
                          <a:solidFill>
                            <a:srgbClr val="000000"/>
                          </a:solidFill>
                          <a:effectLst/>
                          <a:latin typeface="Arial" panose="020B0604020202020204" pitchFamily="34" charset="0"/>
                        </a:rPr>
                        <a:t>29</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Capable of hosting an e-commerce solution in a secure cloud environment?</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16636">
                <a:tc>
                  <a:txBody>
                    <a:bodyPr/>
                    <a:lstStyle/>
                    <a:p>
                      <a:pPr algn="ctr" fontAlgn="ctr"/>
                      <a:r>
                        <a:rPr lang="en-US" sz="1200" b="1" i="0" u="none" strike="noStrike" dirty="0">
                          <a:solidFill>
                            <a:srgbClr val="000000"/>
                          </a:solidFill>
                          <a:effectLst/>
                          <a:latin typeface="Arial" panose="020B0604020202020204" pitchFamily="34" charset="0"/>
                        </a:rPr>
                        <a:t>30</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Identify those characteristics that your company could utilize for a requisition system built with a web portal interface:</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16636">
                <a:tc>
                  <a:txBody>
                    <a:bodyPr/>
                    <a:lstStyle/>
                    <a:p>
                      <a:pPr algn="ctr" fontAlgn="ctr"/>
                      <a:r>
                        <a:rPr lang="en-US" sz="1200" b="1" i="0" u="none" strike="noStrike" dirty="0">
                          <a:solidFill>
                            <a:srgbClr val="000000"/>
                          </a:solidFill>
                          <a:effectLst/>
                          <a:latin typeface="Arial" panose="020B0604020202020204" pitchFamily="34" charset="0"/>
                        </a:rPr>
                        <a:t>31</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Able to program the consolidation of multiple requisition lines into a single purchase order and auto email to suppliers?</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16636">
                <a:tc>
                  <a:txBody>
                    <a:bodyPr/>
                    <a:lstStyle/>
                    <a:p>
                      <a:pPr algn="ctr" fontAlgn="ctr"/>
                      <a:r>
                        <a:rPr lang="en-US" sz="1200" b="1" i="0" u="none" strike="noStrike" dirty="0">
                          <a:solidFill>
                            <a:srgbClr val="000000"/>
                          </a:solidFill>
                          <a:effectLst/>
                          <a:latin typeface="Arial" panose="020B0604020202020204" pitchFamily="34" charset="0"/>
                        </a:rPr>
                        <a:t>32</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Identify those user characteristics that your company is able to develop for purchase order approval hierarchies using a web portal module.</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755" marR="7755" marT="775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755" marR="7755" marT="77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2834875179"/>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Monterey Analysis Techniques</a:t>
            </a:r>
            <a:endParaRPr lang="en-US" dirty="0"/>
          </a:p>
        </p:txBody>
      </p:sp>
      <p:sp>
        <p:nvSpPr>
          <p:cNvPr id="5" name="Rectangle 4"/>
          <p:cNvSpPr/>
          <p:nvPr/>
        </p:nvSpPr>
        <p:spPr>
          <a:xfrm>
            <a:off x="685798" y="1746667"/>
            <a:ext cx="8077202" cy="4247317"/>
          </a:xfrm>
          <a:prstGeom prst="rect">
            <a:avLst/>
          </a:prstGeom>
        </p:spPr>
        <p:txBody>
          <a:bodyPr wrap="square">
            <a:spAutoFit/>
          </a:bodyPr>
          <a:lstStyle/>
          <a:p>
            <a:pPr marL="342900" lvl="0" indent="-342900">
              <a:spcBef>
                <a:spcPts val="600"/>
              </a:spcBef>
              <a:spcAft>
                <a:spcPts val="600"/>
              </a:spcAft>
              <a:buFont typeface="Symbol" panose="05050102010706020507" pitchFamily="18" charset="2"/>
              <a:buChar char=""/>
            </a:pPr>
            <a:r>
              <a:rPr lang="en-US" sz="2000" b="1" dirty="0">
                <a:latin typeface="Arial" panose="020B0604020202020204" pitchFamily="34" charset="0"/>
                <a:ea typeface="Times New Roman" panose="02020603050405020304" pitchFamily="18" charset="0"/>
                <a:cs typeface="Arial" panose="020B0604020202020204" pitchFamily="34" charset="0"/>
              </a:rPr>
              <a:t>Iterative </a:t>
            </a:r>
            <a:r>
              <a:rPr lang="en-US" sz="2000" b="1" dirty="0" smtClean="0">
                <a:latin typeface="Arial" panose="020B0604020202020204" pitchFamily="34" charset="0"/>
                <a:ea typeface="Times New Roman" panose="02020603050405020304" pitchFamily="18" charset="0"/>
                <a:cs typeface="Arial" panose="020B0604020202020204" pitchFamily="34" charset="0"/>
              </a:rPr>
              <a:t>research </a:t>
            </a:r>
            <a:r>
              <a:rPr lang="en-US" sz="2000" dirty="0" smtClean="0">
                <a:latin typeface="Arial" panose="020B0604020202020204" pitchFamily="34" charset="0"/>
                <a:ea typeface="Times New Roman" panose="02020603050405020304" pitchFamily="18" charset="0"/>
                <a:cs typeface="Arial" panose="020B0604020202020204" pitchFamily="34" charset="0"/>
              </a:rPr>
              <a:t>– identify commercial market best practices and develop RFI questions</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marL="342900" indent="-342900">
              <a:spcBef>
                <a:spcPts val="600"/>
              </a:spcBef>
              <a:spcAft>
                <a:spcPts val="600"/>
              </a:spcAft>
              <a:buFont typeface="Symbol" panose="05050102010706020507" pitchFamily="18" charset="2"/>
              <a:buChar char=""/>
            </a:pPr>
            <a:r>
              <a:rPr lang="en-US" sz="2000" b="1" dirty="0" smtClean="0">
                <a:latin typeface="Arial" panose="020B0604020202020204" pitchFamily="34" charset="0"/>
                <a:ea typeface="Times New Roman" panose="02020603050405020304" pitchFamily="18" charset="0"/>
                <a:cs typeface="Arial" panose="020B0604020202020204" pitchFamily="34" charset="0"/>
              </a:rPr>
              <a:t>Diversity demographics </a:t>
            </a:r>
            <a:r>
              <a:rPr lang="en-US" sz="2000" dirty="0" smtClean="0">
                <a:latin typeface="Arial" panose="020B0604020202020204" pitchFamily="34" charset="0"/>
                <a:ea typeface="Times New Roman" panose="02020603050405020304" pitchFamily="18" charset="0"/>
                <a:cs typeface="Arial" panose="020B0604020202020204" pitchFamily="34" charset="0"/>
              </a:rPr>
              <a:t>– identify the business segments interested in the acquisition</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spcBef>
                <a:spcPts val="600"/>
              </a:spcBef>
              <a:spcAft>
                <a:spcPts val="600"/>
              </a:spcAft>
              <a:buFont typeface="Symbol" panose="05050102010706020507" pitchFamily="18" charset="2"/>
              <a:buChar char=""/>
            </a:pPr>
            <a:r>
              <a:rPr lang="en-US" sz="2000" b="1" dirty="0" smtClean="0">
                <a:latin typeface="Arial" panose="020B0604020202020204" pitchFamily="34" charset="0"/>
                <a:ea typeface="Times New Roman" panose="02020603050405020304" pitchFamily="18" charset="0"/>
                <a:cs typeface="Arial" panose="020B0604020202020204" pitchFamily="34" charset="0"/>
              </a:rPr>
              <a:t>Linear </a:t>
            </a:r>
            <a:r>
              <a:rPr lang="en-US" sz="2000" b="1" dirty="0">
                <a:latin typeface="Arial" panose="020B0604020202020204" pitchFamily="34" charset="0"/>
                <a:ea typeface="Times New Roman" panose="02020603050405020304" pitchFamily="18" charset="0"/>
                <a:cs typeface="Arial" panose="020B0604020202020204" pitchFamily="34" charset="0"/>
              </a:rPr>
              <a:t>Discriminant </a:t>
            </a:r>
            <a:r>
              <a:rPr lang="en-US" sz="2000" b="1" dirty="0" smtClean="0">
                <a:latin typeface="Arial" panose="020B0604020202020204" pitchFamily="34" charset="0"/>
                <a:ea typeface="Times New Roman" panose="02020603050405020304" pitchFamily="18" charset="0"/>
                <a:cs typeface="Arial" panose="020B0604020202020204" pitchFamily="34" charset="0"/>
              </a:rPr>
              <a:t>Analysis </a:t>
            </a:r>
            <a:r>
              <a:rPr lang="en-US" sz="2000" dirty="0" smtClean="0">
                <a:latin typeface="Arial" panose="020B0604020202020204" pitchFamily="34" charset="0"/>
                <a:ea typeface="Times New Roman" panose="02020603050405020304" pitchFamily="18" charset="0"/>
                <a:cs typeface="Arial" panose="020B0604020202020204" pitchFamily="34" charset="0"/>
              </a:rPr>
              <a:t>– identify cross-section capabilities</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spcBef>
                <a:spcPts val="600"/>
              </a:spcBef>
              <a:spcAft>
                <a:spcPts val="600"/>
              </a:spcAft>
              <a:buFont typeface="Symbol" panose="05050102010706020507" pitchFamily="18" charset="2"/>
              <a:buChar char=""/>
            </a:pPr>
            <a:r>
              <a:rPr lang="en-US" sz="2000" b="1" dirty="0" smtClean="0">
                <a:latin typeface="Arial" panose="020B0604020202020204" pitchFamily="34" charset="0"/>
                <a:ea typeface="Times New Roman" panose="02020603050405020304" pitchFamily="18" charset="0"/>
                <a:cs typeface="Arial" panose="020B0604020202020204" pitchFamily="34" charset="0"/>
              </a:rPr>
              <a:t>Assessment </a:t>
            </a:r>
            <a:r>
              <a:rPr lang="en-US" sz="2000" b="1" dirty="0">
                <a:latin typeface="Arial" panose="020B0604020202020204" pitchFamily="34" charset="0"/>
                <a:ea typeface="Times New Roman" panose="02020603050405020304" pitchFamily="18" charset="0"/>
                <a:cs typeface="Arial" panose="020B0604020202020204" pitchFamily="34" charset="0"/>
              </a:rPr>
              <a:t>factors </a:t>
            </a:r>
            <a:r>
              <a:rPr lang="en-US" sz="2000" dirty="0">
                <a:latin typeface="Arial" panose="020B0604020202020204" pitchFamily="34" charset="0"/>
                <a:ea typeface="Times New Roman" panose="02020603050405020304" pitchFamily="18" charset="0"/>
                <a:cs typeface="Arial" panose="020B0604020202020204" pitchFamily="34" charset="0"/>
              </a:rPr>
              <a:t>for capability, capacity, and </a:t>
            </a:r>
            <a:r>
              <a:rPr lang="en-US" sz="2000" dirty="0" smtClean="0">
                <a:latin typeface="Arial" panose="020B0604020202020204" pitchFamily="34" charset="0"/>
                <a:ea typeface="Times New Roman" panose="02020603050405020304" pitchFamily="18" charset="0"/>
                <a:cs typeface="Arial" panose="020B0604020202020204" pitchFamily="34" charset="0"/>
              </a:rPr>
              <a:t>viability based on requirements – identify business segment similarities/differences and performance probabilities</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marL="342900" indent="-342900">
              <a:spcBef>
                <a:spcPts val="600"/>
              </a:spcBef>
              <a:spcAft>
                <a:spcPts val="600"/>
              </a:spcAft>
              <a:buFont typeface="Symbol" panose="05050102010706020507" pitchFamily="18" charset="2"/>
              <a:buChar char=""/>
            </a:pPr>
            <a:r>
              <a:rPr lang="en-US" sz="2000" b="1" dirty="0" smtClean="0">
                <a:latin typeface="Arial" panose="020B0604020202020204" pitchFamily="34" charset="0"/>
                <a:ea typeface="Times New Roman" panose="02020603050405020304" pitchFamily="18" charset="0"/>
                <a:cs typeface="Arial" panose="020B0604020202020204" pitchFamily="34" charset="0"/>
              </a:rPr>
              <a:t>Dun </a:t>
            </a:r>
            <a:r>
              <a:rPr lang="en-US" sz="2000" b="1" dirty="0">
                <a:latin typeface="Arial" panose="020B0604020202020204" pitchFamily="34" charset="0"/>
                <a:ea typeface="Times New Roman" panose="02020603050405020304" pitchFamily="18" charset="0"/>
                <a:cs typeface="Arial" panose="020B0604020202020204" pitchFamily="34" charset="0"/>
              </a:rPr>
              <a:t>&amp; Bradstreet </a:t>
            </a:r>
            <a:r>
              <a:rPr lang="en-US" sz="2000" dirty="0">
                <a:latin typeface="Arial" panose="020B0604020202020204" pitchFamily="34" charset="0"/>
                <a:ea typeface="Times New Roman" panose="02020603050405020304" pitchFamily="18" charset="0"/>
                <a:cs typeface="Arial" panose="020B0604020202020204" pitchFamily="34" charset="0"/>
              </a:rPr>
              <a:t>data for financial composite index </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marL="342900" indent="-342900">
              <a:spcBef>
                <a:spcPts val="600"/>
              </a:spcBef>
              <a:spcAft>
                <a:spcPts val="600"/>
              </a:spcAft>
              <a:buFont typeface="Symbol" panose="05050102010706020507" pitchFamily="18" charset="2"/>
              <a:buChar char=""/>
            </a:pPr>
            <a:r>
              <a:rPr lang="en-US" sz="2000" b="1" dirty="0">
                <a:latin typeface="Arial" panose="020B0604020202020204" pitchFamily="34" charset="0"/>
                <a:ea typeface="Times New Roman" panose="02020603050405020304" pitchFamily="18" charset="0"/>
                <a:cs typeface="Arial" panose="020B0604020202020204" pitchFamily="34" charset="0"/>
              </a:rPr>
              <a:t>Sensitivity </a:t>
            </a:r>
            <a:r>
              <a:rPr lang="en-US" sz="2000" b="1" dirty="0" smtClean="0">
                <a:latin typeface="Arial" panose="020B0604020202020204" pitchFamily="34" charset="0"/>
                <a:ea typeface="Times New Roman" panose="02020603050405020304" pitchFamily="18" charset="0"/>
                <a:cs typeface="Arial" panose="020B0604020202020204" pitchFamily="34" charset="0"/>
              </a:rPr>
              <a:t>analysis </a:t>
            </a:r>
            <a:r>
              <a:rPr lang="en-US" sz="2000" dirty="0" smtClean="0">
                <a:latin typeface="Arial" panose="020B0604020202020204" pitchFamily="34" charset="0"/>
                <a:ea typeface="Times New Roman" panose="02020603050405020304" pitchFamily="18" charset="0"/>
                <a:cs typeface="Arial" panose="020B0604020202020204" pitchFamily="34" charset="0"/>
              </a:rPr>
              <a:t>– identify factors affected by acquisition structure</a:t>
            </a:r>
            <a:endParaRPr lang="en-US" sz="2000" dirty="0">
              <a:latin typeface="Arial" panose="020B0604020202020204" pitchFamily="34" charset="0"/>
              <a:ea typeface="Times New Roman" panose="02020603050405020304" pitchFamily="18" charset="0"/>
              <a:cs typeface="Arial" panose="020B0604020202020204" pitchFamily="34" charset="0"/>
            </a:endParaRPr>
          </a:p>
        </p:txBody>
      </p:sp>
      <p:sp>
        <p:nvSpPr>
          <p:cNvPr id="3" name="Slide Number Placeholder 2"/>
          <p:cNvSpPr>
            <a:spLocks noGrp="1"/>
          </p:cNvSpPr>
          <p:nvPr>
            <p:ph type="sldNum" sz="quarter" idx="10"/>
          </p:nvPr>
        </p:nvSpPr>
        <p:spPr/>
        <p:txBody>
          <a:bodyPr/>
          <a:lstStyle/>
          <a:p>
            <a:fld id="{32FCF0CE-13DC-488E-9D1E-7D75B1BCA9F6}" type="slidenum">
              <a:rPr lang="en-US" smtClean="0"/>
              <a:t>4</a:t>
            </a:fld>
            <a:endParaRPr lang="en-US" dirty="0"/>
          </a:p>
        </p:txBody>
      </p:sp>
    </p:spTree>
    <p:extLst>
      <p:ext uri="{BB962C8B-B14F-4D97-AF65-F5344CB8AC3E}">
        <p14:creationId xmlns:p14="http://schemas.microsoft.com/office/powerpoint/2010/main" val="1696273574"/>
      </p:ext>
    </p:extLst>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Scored Questions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40</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259379768"/>
              </p:ext>
            </p:extLst>
          </p:nvPr>
        </p:nvGraphicFramePr>
        <p:xfrm>
          <a:off x="389382" y="1600199"/>
          <a:ext cx="8373618" cy="4467759"/>
        </p:xfrm>
        <a:graphic>
          <a:graphicData uri="http://schemas.openxmlformats.org/drawingml/2006/table">
            <a:tbl>
              <a:tblPr/>
              <a:tblGrid>
                <a:gridCol w="1148473"/>
                <a:gridCol w="4835236"/>
                <a:gridCol w="1581422"/>
                <a:gridCol w="808487"/>
              </a:tblGrid>
              <a:tr h="356365">
                <a:tc>
                  <a:txBody>
                    <a:bodyPr/>
                    <a:lstStyle/>
                    <a:p>
                      <a:pPr algn="ctr" fontAlgn="ctr"/>
                      <a:r>
                        <a:rPr lang="en-US" sz="1200" b="1" i="0" u="none" strike="noStrike" dirty="0">
                          <a:solidFill>
                            <a:srgbClr val="000000"/>
                          </a:solidFill>
                          <a:effectLst/>
                          <a:latin typeface="Arial" panose="020B0604020202020204" pitchFamily="34" charset="0"/>
                        </a:rPr>
                        <a:t>Question Number (per Excel version)</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Questions</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Section of Question</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Total Available Score</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r>
              <a:tr h="239105">
                <a:tc>
                  <a:txBody>
                    <a:bodyPr/>
                    <a:lstStyle/>
                    <a:p>
                      <a:pPr algn="ctr" fontAlgn="ctr"/>
                      <a:r>
                        <a:rPr lang="en-US" sz="1200" b="1" i="0" u="none" strike="noStrike" dirty="0">
                          <a:solidFill>
                            <a:srgbClr val="000000"/>
                          </a:solidFill>
                          <a:effectLst/>
                          <a:latin typeface="Arial" panose="020B0604020202020204" pitchFamily="34" charset="0"/>
                        </a:rPr>
                        <a:t>33</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Identify those user characteristics that your company is able to develop for generating purchases on a web portal.</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56365">
                <a:tc>
                  <a:txBody>
                    <a:bodyPr/>
                    <a:lstStyle/>
                    <a:p>
                      <a:pPr algn="ctr" fontAlgn="ctr"/>
                      <a:r>
                        <a:rPr lang="en-US" sz="1200" b="1" i="0" u="none" strike="noStrike" dirty="0">
                          <a:solidFill>
                            <a:srgbClr val="000000"/>
                          </a:solidFill>
                          <a:effectLst/>
                          <a:latin typeface="Arial" panose="020B0604020202020204" pitchFamily="34" charset="0"/>
                        </a:rPr>
                        <a:t>34</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Identify which of the following characteristics your company can develop for receiving of goods, backorders, partial shipments, and returns:</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9105">
                <a:tc>
                  <a:txBody>
                    <a:bodyPr/>
                    <a:lstStyle/>
                    <a:p>
                      <a:pPr algn="ctr" fontAlgn="ctr"/>
                      <a:r>
                        <a:rPr lang="en-US" sz="1200" b="1" i="0" u="none" strike="noStrike" dirty="0">
                          <a:solidFill>
                            <a:srgbClr val="000000"/>
                          </a:solidFill>
                          <a:effectLst/>
                          <a:latin typeface="Arial" panose="020B0604020202020204" pitchFamily="34" charset="0"/>
                        </a:rPr>
                        <a:t>35</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Identify those integration examples where your company has experience in the last 3 fiscal years:</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9105">
                <a:tc>
                  <a:txBody>
                    <a:bodyPr/>
                    <a:lstStyle/>
                    <a:p>
                      <a:pPr algn="ctr" fontAlgn="ctr"/>
                      <a:r>
                        <a:rPr lang="en-US" sz="1200" b="1" i="0" u="none" strike="noStrike" dirty="0">
                          <a:solidFill>
                            <a:srgbClr val="000000"/>
                          </a:solidFill>
                          <a:effectLst/>
                          <a:latin typeface="Arial" panose="020B0604020202020204" pitchFamily="34" charset="0"/>
                        </a:rPr>
                        <a:t>37</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Ability to develop a software system that has robust project management/workflow capabilities for commodity profiling?</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9105">
                <a:tc rowSpan="3">
                  <a:txBody>
                    <a:bodyPr/>
                    <a:lstStyle/>
                    <a:p>
                      <a:pPr algn="ctr" fontAlgn="ctr"/>
                      <a:r>
                        <a:rPr lang="en-US" sz="1200" b="1" i="0" u="none" strike="noStrike" dirty="0">
                          <a:solidFill>
                            <a:srgbClr val="000000"/>
                          </a:solidFill>
                          <a:effectLst/>
                          <a:latin typeface="Arial" panose="020B0604020202020204" pitchFamily="34" charset="0"/>
                        </a:rPr>
                        <a:t>40</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3">
                  <a:txBody>
                    <a:bodyPr/>
                    <a:lstStyle/>
                    <a:p>
                      <a:pPr algn="l" fontAlgn="ctr"/>
                      <a:r>
                        <a:rPr lang="en-US" sz="1200" b="1" i="0" u="none" strike="noStrike" dirty="0">
                          <a:solidFill>
                            <a:srgbClr val="000000"/>
                          </a:solidFill>
                          <a:effectLst/>
                          <a:latin typeface="Arial" panose="020B0604020202020204" pitchFamily="34" charset="0"/>
                        </a:rPr>
                        <a:t>Indicate which of the following analytics formats (real-time) that your company is capable of developing for an e-commerce portal:</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SINGLE SITE REPORTS</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9105">
                <a:tc vMerge="1">
                  <a:txBody>
                    <a:bodyPr/>
                    <a:lstStyle/>
                    <a:p>
                      <a:endParaRPr lang="en-US"/>
                    </a:p>
                  </a:txBody>
                  <a:tcPr/>
                </a:tc>
                <a:tc vMerge="1">
                  <a:txBody>
                    <a:bodyPr/>
                    <a:lstStyle/>
                    <a:p>
                      <a:endParaRPr lang="en-US"/>
                    </a:p>
                  </a:txBody>
                  <a:tcPr/>
                </a:tc>
                <a:tc>
                  <a:txBody>
                    <a:bodyPr/>
                    <a:lstStyle/>
                    <a:p>
                      <a:pPr algn="l" fontAlgn="t"/>
                      <a:r>
                        <a:rPr lang="en-US" sz="1200" b="1" i="0" u="none" strike="noStrike" dirty="0">
                          <a:solidFill>
                            <a:srgbClr val="000000"/>
                          </a:solidFill>
                          <a:effectLst/>
                          <a:latin typeface="Arial" panose="020B0604020202020204" pitchFamily="34" charset="0"/>
                        </a:rPr>
                        <a:t>Regional/VISN Group Site Reports</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1844">
                <a:tc vMerge="1">
                  <a:txBody>
                    <a:bodyPr/>
                    <a:lstStyle/>
                    <a:p>
                      <a:endParaRPr lang="en-US"/>
                    </a:p>
                  </a:txBody>
                  <a:tcPr/>
                </a:tc>
                <a:tc vMerge="1">
                  <a:txBody>
                    <a:bodyPr/>
                    <a:lstStyle/>
                    <a:p>
                      <a:endParaRPr lang="en-US"/>
                    </a:p>
                  </a:txBody>
                  <a:tcPr/>
                </a:tc>
                <a:tc>
                  <a:txBody>
                    <a:bodyPr/>
                    <a:lstStyle/>
                    <a:p>
                      <a:pPr algn="l" fontAlgn="t"/>
                      <a:r>
                        <a:rPr lang="en-US" sz="1200" b="1" i="0" u="none" strike="noStrike" dirty="0">
                          <a:solidFill>
                            <a:srgbClr val="000000"/>
                          </a:solidFill>
                          <a:effectLst/>
                          <a:latin typeface="Arial" panose="020B0604020202020204" pitchFamily="34" charset="0"/>
                        </a:rPr>
                        <a:t>NATIONAL REPORTS</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56365">
                <a:tc>
                  <a:txBody>
                    <a:bodyPr/>
                    <a:lstStyle/>
                    <a:p>
                      <a:pPr algn="ctr" fontAlgn="ctr"/>
                      <a:r>
                        <a:rPr lang="en-US" sz="1200" b="1" i="0" u="none" strike="noStrike" dirty="0">
                          <a:solidFill>
                            <a:srgbClr val="000000"/>
                          </a:solidFill>
                          <a:effectLst/>
                          <a:latin typeface="Arial" panose="020B0604020202020204" pitchFamily="34" charset="0"/>
                        </a:rPr>
                        <a:t>42</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Could your company develop a user web-based user interface to facilitate the creation of these reports based on user-defined parameters?</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9105">
                <a:tc>
                  <a:txBody>
                    <a:bodyPr/>
                    <a:lstStyle/>
                    <a:p>
                      <a:pPr algn="ctr" fontAlgn="ctr"/>
                      <a:r>
                        <a:rPr lang="en-US" sz="1200" b="1" i="0" u="none" strike="noStrike" dirty="0">
                          <a:solidFill>
                            <a:srgbClr val="000000"/>
                          </a:solidFill>
                          <a:effectLst/>
                          <a:latin typeface="Arial" panose="020B0604020202020204" pitchFamily="34" charset="0"/>
                        </a:rPr>
                        <a:t>43</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Identify which of the following actions is supported by your company's software/service:</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9105">
                <a:tc>
                  <a:txBody>
                    <a:bodyPr/>
                    <a:lstStyle/>
                    <a:p>
                      <a:pPr algn="ctr" fontAlgn="ctr"/>
                      <a:r>
                        <a:rPr lang="en-US" sz="1200" b="1" i="0" u="none" strike="noStrike" dirty="0">
                          <a:solidFill>
                            <a:srgbClr val="000000"/>
                          </a:solidFill>
                          <a:effectLst/>
                          <a:latin typeface="Arial" panose="020B0604020202020204" pitchFamily="34" charset="0"/>
                        </a:rPr>
                        <a:t>44</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What is your company's average response rate for system shutdown?</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200" b="1" i="0" u="none" strike="noStrike" dirty="0">
                          <a:solidFill>
                            <a:srgbClr val="000000"/>
                          </a:solidFill>
                          <a:effectLst/>
                          <a:latin typeface="Arial" panose="020B0604020202020204" pitchFamily="34" charset="0"/>
                        </a:rPr>
                        <a:t> </a:t>
                      </a:r>
                    </a:p>
                  </a:txBody>
                  <a:tcPr marL="7149" marR="7149" marT="714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200" b="1" i="0" u="none" strike="noStrike" dirty="0">
                          <a:solidFill>
                            <a:srgbClr val="000000"/>
                          </a:solidFill>
                          <a:effectLst/>
                          <a:latin typeface="Arial" panose="020B0604020202020204" pitchFamily="34" charset="0"/>
                        </a:rPr>
                        <a:t>1</a:t>
                      </a:r>
                    </a:p>
                  </a:txBody>
                  <a:tcPr marL="7149" marR="7149" marT="7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315070727"/>
      </p:ext>
    </p:extLst>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Scored Questions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41</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324521670"/>
              </p:ext>
            </p:extLst>
          </p:nvPr>
        </p:nvGraphicFramePr>
        <p:xfrm>
          <a:off x="372098" y="1600197"/>
          <a:ext cx="8390901" cy="4437962"/>
        </p:xfrm>
        <a:graphic>
          <a:graphicData uri="http://schemas.openxmlformats.org/drawingml/2006/table">
            <a:tbl>
              <a:tblPr/>
              <a:tblGrid>
                <a:gridCol w="851156"/>
                <a:gridCol w="5828710"/>
                <a:gridCol w="797917"/>
                <a:gridCol w="913118"/>
              </a:tblGrid>
              <a:tr h="520017">
                <a:tc>
                  <a:txBody>
                    <a:bodyPr/>
                    <a:lstStyle/>
                    <a:p>
                      <a:pPr algn="ctr" fontAlgn="ctr"/>
                      <a:r>
                        <a:rPr lang="en-US" sz="1100" b="1" i="0" u="none" strike="noStrike" dirty="0">
                          <a:solidFill>
                            <a:srgbClr val="000000"/>
                          </a:solidFill>
                          <a:effectLst/>
                          <a:latin typeface="Arial" panose="020B0604020202020204" pitchFamily="34" charset="0"/>
                        </a:rPr>
                        <a:t>Question Number (per Excel version)</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100" b="1" i="0" u="none" strike="noStrike" dirty="0">
                          <a:solidFill>
                            <a:srgbClr val="000000"/>
                          </a:solidFill>
                          <a:effectLst/>
                          <a:latin typeface="Arial" panose="020B0604020202020204" pitchFamily="34" charset="0"/>
                        </a:rPr>
                        <a:t>Questions</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100" b="1" i="0" u="none" strike="noStrike" dirty="0">
                          <a:solidFill>
                            <a:srgbClr val="000000"/>
                          </a:solidFill>
                          <a:effectLst/>
                          <a:latin typeface="Arial" panose="020B0604020202020204" pitchFamily="34" charset="0"/>
                        </a:rPr>
                        <a:t>Section of Question</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100" b="1" i="0" u="none" strike="noStrike" dirty="0">
                          <a:solidFill>
                            <a:srgbClr val="000000"/>
                          </a:solidFill>
                          <a:effectLst/>
                          <a:latin typeface="Arial" panose="020B0604020202020204" pitchFamily="34" charset="0"/>
                        </a:rPr>
                        <a:t>Total Available Score</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r>
              <a:tr h="339801">
                <a:tc>
                  <a:txBody>
                    <a:bodyPr/>
                    <a:lstStyle/>
                    <a:p>
                      <a:pPr algn="ctr" fontAlgn="ctr"/>
                      <a:r>
                        <a:rPr lang="en-US" sz="1100" b="1" i="0" u="none" strike="noStrike" dirty="0">
                          <a:solidFill>
                            <a:srgbClr val="000000"/>
                          </a:solidFill>
                          <a:effectLst/>
                          <a:latin typeface="Arial" panose="020B0604020202020204" pitchFamily="34" charset="0"/>
                        </a:rPr>
                        <a:t>45</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Based on the average response rate, what does your company provide by means of redundancy to prevent long-term disruption in service (&gt;7 hours)?</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 </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100" b="1" i="0" u="none" strike="noStrike" dirty="0">
                          <a:solidFill>
                            <a:srgbClr val="000000"/>
                          </a:solidFill>
                          <a:effectLst/>
                          <a:latin typeface="Arial" panose="020B0604020202020204" pitchFamily="34" charset="0"/>
                        </a:rPr>
                        <a:t>1</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26534">
                <a:tc>
                  <a:txBody>
                    <a:bodyPr/>
                    <a:lstStyle/>
                    <a:p>
                      <a:pPr algn="ctr" fontAlgn="ctr"/>
                      <a:r>
                        <a:rPr lang="en-US" sz="1100" b="1" i="0" u="none" strike="noStrike" dirty="0">
                          <a:solidFill>
                            <a:srgbClr val="000000"/>
                          </a:solidFill>
                          <a:effectLst/>
                          <a:latin typeface="Arial" panose="020B0604020202020204" pitchFamily="34" charset="0"/>
                        </a:rPr>
                        <a:t>46</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What types of user support services does your company provide?</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 </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100" b="1" i="0" u="none" strike="noStrike" dirty="0">
                          <a:solidFill>
                            <a:srgbClr val="000000"/>
                          </a:solidFill>
                          <a:effectLst/>
                          <a:latin typeface="Arial" panose="020B0604020202020204" pitchFamily="34" charset="0"/>
                        </a:rPr>
                        <a:t>1</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26534">
                <a:tc>
                  <a:txBody>
                    <a:bodyPr/>
                    <a:lstStyle/>
                    <a:p>
                      <a:pPr algn="ctr" fontAlgn="ctr"/>
                      <a:r>
                        <a:rPr lang="en-US" sz="1100" b="1" i="0" u="none" strike="noStrike" dirty="0">
                          <a:solidFill>
                            <a:srgbClr val="000000"/>
                          </a:solidFill>
                          <a:effectLst/>
                          <a:latin typeface="Arial" panose="020B0604020202020204" pitchFamily="34" charset="0"/>
                        </a:rPr>
                        <a:t>47</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Has your company developed web-applications for price comparisons?</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 </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100" b="1" i="0" u="none" strike="noStrike" dirty="0">
                          <a:solidFill>
                            <a:srgbClr val="000000"/>
                          </a:solidFill>
                          <a:effectLst/>
                          <a:latin typeface="Arial" panose="020B0604020202020204" pitchFamily="34" charset="0"/>
                        </a:rPr>
                        <a:t>1</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39801">
                <a:tc>
                  <a:txBody>
                    <a:bodyPr/>
                    <a:lstStyle/>
                    <a:p>
                      <a:pPr algn="ctr" fontAlgn="ctr"/>
                      <a:r>
                        <a:rPr lang="en-US" sz="1100" b="1" i="0" u="none" strike="noStrike" dirty="0">
                          <a:solidFill>
                            <a:srgbClr val="000000"/>
                          </a:solidFill>
                          <a:effectLst/>
                          <a:latin typeface="Arial" panose="020B0604020202020204" pitchFamily="34" charset="0"/>
                        </a:rPr>
                        <a:t>48</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Please provide an estimate of how long it would take your company to develop software based on several of these theoretical topics:</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 </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100" b="1" i="0" u="none" strike="noStrike" dirty="0">
                          <a:solidFill>
                            <a:srgbClr val="000000"/>
                          </a:solidFill>
                          <a:effectLst/>
                          <a:latin typeface="Arial" panose="020B0604020202020204" pitchFamily="34" charset="0"/>
                        </a:rPr>
                        <a:t>1</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62705">
                <a:tc>
                  <a:txBody>
                    <a:bodyPr/>
                    <a:lstStyle/>
                    <a:p>
                      <a:pPr algn="ctr" fontAlgn="ctr"/>
                      <a:r>
                        <a:rPr lang="en-US" sz="1100" b="1" i="0" u="none" strike="noStrike" dirty="0">
                          <a:solidFill>
                            <a:srgbClr val="000000"/>
                          </a:solidFill>
                          <a:effectLst/>
                          <a:latin typeface="Arial" panose="020B0604020202020204" pitchFamily="34" charset="0"/>
                        </a:rPr>
                        <a:t>50</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Sufficient staffing to work with customers in the development of a training manual for the software solution?</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 </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100" b="1" i="0" u="none" strike="noStrike" dirty="0">
                          <a:solidFill>
                            <a:srgbClr val="000000"/>
                          </a:solidFill>
                          <a:effectLst/>
                          <a:latin typeface="Arial" panose="020B0604020202020204" pitchFamily="34" charset="0"/>
                        </a:rPr>
                        <a:t>1</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62705">
                <a:tc>
                  <a:txBody>
                    <a:bodyPr/>
                    <a:lstStyle/>
                    <a:p>
                      <a:pPr algn="ctr" fontAlgn="ctr"/>
                      <a:r>
                        <a:rPr lang="en-US" sz="1100" b="1" i="0" u="none" strike="noStrike" dirty="0">
                          <a:solidFill>
                            <a:srgbClr val="000000"/>
                          </a:solidFill>
                          <a:effectLst/>
                          <a:latin typeface="Arial" panose="020B0604020202020204" pitchFamily="34" charset="0"/>
                        </a:rPr>
                        <a:t>51</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Is your company capable of providing trained staff for scheduled training sessions for system users?</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 </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100" b="1" i="0" u="none" strike="noStrike" dirty="0">
                          <a:solidFill>
                            <a:srgbClr val="000000"/>
                          </a:solidFill>
                          <a:effectLst/>
                          <a:latin typeface="Arial" panose="020B0604020202020204" pitchFamily="34" charset="0"/>
                        </a:rPr>
                        <a:t>1</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62705">
                <a:tc>
                  <a:txBody>
                    <a:bodyPr/>
                    <a:lstStyle/>
                    <a:p>
                      <a:pPr algn="ctr" fontAlgn="ctr"/>
                      <a:r>
                        <a:rPr lang="en-US" sz="1100" b="1" i="0" u="none" strike="noStrike" dirty="0">
                          <a:solidFill>
                            <a:srgbClr val="000000"/>
                          </a:solidFill>
                          <a:effectLst/>
                          <a:latin typeface="Arial" panose="020B0604020202020204" pitchFamily="34" charset="0"/>
                        </a:rPr>
                        <a:t>52</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For which of the following project segments would your company require teaming with at least one other company?</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 </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100" b="1" i="0" u="none" strike="noStrike" dirty="0">
                          <a:solidFill>
                            <a:srgbClr val="000000"/>
                          </a:solidFill>
                          <a:effectLst/>
                          <a:latin typeface="Arial" panose="020B0604020202020204" pitchFamily="34" charset="0"/>
                        </a:rPr>
                        <a:t>1</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39801">
                <a:tc>
                  <a:txBody>
                    <a:bodyPr/>
                    <a:lstStyle/>
                    <a:p>
                      <a:pPr algn="ctr" fontAlgn="ctr"/>
                      <a:r>
                        <a:rPr lang="en-US" sz="1100" b="1" i="0" u="none" strike="noStrike" dirty="0">
                          <a:solidFill>
                            <a:srgbClr val="000000"/>
                          </a:solidFill>
                          <a:effectLst/>
                          <a:latin typeface="Arial" panose="020B0604020202020204" pitchFamily="34" charset="0"/>
                        </a:rPr>
                        <a:t>53</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Does your company have experience with applicable Federal and VA IT security and privacy policies, standards, regulations and statutes?</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 </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100" b="1" i="0" u="none" strike="noStrike" dirty="0">
                          <a:solidFill>
                            <a:srgbClr val="000000"/>
                          </a:solidFill>
                          <a:effectLst/>
                          <a:latin typeface="Arial" panose="020B0604020202020204" pitchFamily="34" charset="0"/>
                        </a:rPr>
                        <a:t>1</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339801">
                <a:tc>
                  <a:txBody>
                    <a:bodyPr/>
                    <a:lstStyle/>
                    <a:p>
                      <a:pPr algn="ctr" fontAlgn="ctr"/>
                      <a:r>
                        <a:rPr lang="en-US" sz="1100" b="1" i="0" u="none" strike="noStrike" dirty="0">
                          <a:solidFill>
                            <a:srgbClr val="000000"/>
                          </a:solidFill>
                          <a:effectLst/>
                          <a:latin typeface="Arial" panose="020B0604020202020204" pitchFamily="34" charset="0"/>
                        </a:rPr>
                        <a:t>54</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Does your company have experience with any of the following regulatory and/or organizations for application design, development, and compliance reporting?</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 </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100" b="1" i="0" u="none" strike="noStrike" dirty="0">
                          <a:solidFill>
                            <a:srgbClr val="000000"/>
                          </a:solidFill>
                          <a:effectLst/>
                          <a:latin typeface="Arial" panose="020B0604020202020204" pitchFamily="34" charset="0"/>
                        </a:rPr>
                        <a:t>1</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62705">
                <a:tc>
                  <a:txBody>
                    <a:bodyPr/>
                    <a:lstStyle/>
                    <a:p>
                      <a:pPr algn="ctr" fontAlgn="ctr"/>
                      <a:r>
                        <a:rPr lang="en-US" sz="1100" b="1" i="0" u="none" strike="noStrike" dirty="0">
                          <a:solidFill>
                            <a:srgbClr val="000000"/>
                          </a:solidFill>
                          <a:effectLst/>
                          <a:latin typeface="Arial" panose="020B0604020202020204" pitchFamily="34" charset="0"/>
                        </a:rPr>
                        <a:t>55</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Identify those phases of the system/software development life cycle implemented by your company:</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 </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100" b="1" i="0" u="none" strike="noStrike" dirty="0">
                          <a:solidFill>
                            <a:srgbClr val="000000"/>
                          </a:solidFill>
                          <a:effectLst/>
                          <a:latin typeface="Arial" panose="020B0604020202020204" pitchFamily="34" charset="0"/>
                        </a:rPr>
                        <a:t>1</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62705">
                <a:tc>
                  <a:txBody>
                    <a:bodyPr/>
                    <a:lstStyle/>
                    <a:p>
                      <a:pPr algn="ctr" fontAlgn="ctr"/>
                      <a:r>
                        <a:rPr lang="en-US" sz="1100" b="1" i="0" u="none" strike="noStrike" dirty="0">
                          <a:solidFill>
                            <a:srgbClr val="000000"/>
                          </a:solidFill>
                          <a:effectLst/>
                          <a:latin typeface="Arial" panose="020B0604020202020204" pitchFamily="34" charset="0"/>
                        </a:rPr>
                        <a:t>56</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Identify those areas that your company addresses through established on-going programs:</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 </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100" b="1" i="0" u="none" strike="noStrike" dirty="0">
                          <a:solidFill>
                            <a:srgbClr val="000000"/>
                          </a:solidFill>
                          <a:effectLst/>
                          <a:latin typeface="Arial" panose="020B0604020202020204" pitchFamily="34" charset="0"/>
                        </a:rPr>
                        <a:t>1</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26534">
                <a:tc>
                  <a:txBody>
                    <a:bodyPr/>
                    <a:lstStyle/>
                    <a:p>
                      <a:pPr algn="ctr" fontAlgn="ctr"/>
                      <a:r>
                        <a:rPr lang="en-US" sz="1100" b="1" i="0" u="none" strike="noStrike" dirty="0">
                          <a:solidFill>
                            <a:srgbClr val="000000"/>
                          </a:solidFill>
                          <a:effectLst/>
                          <a:latin typeface="Arial" panose="020B0604020202020204" pitchFamily="34" charset="0"/>
                        </a:rPr>
                        <a:t>57</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Does your company have an established on-going program for the following:</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Arial" panose="020B0604020202020204" pitchFamily="34" charset="0"/>
                        </a:rPr>
                        <a:t> </a:t>
                      </a:r>
                    </a:p>
                  </a:txBody>
                  <a:tcPr marL="7028" marR="7028" marT="70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US" sz="1100" b="1" i="0" u="none" strike="noStrike" dirty="0">
                          <a:solidFill>
                            <a:srgbClr val="000000"/>
                          </a:solidFill>
                          <a:effectLst/>
                          <a:latin typeface="Arial" panose="020B0604020202020204" pitchFamily="34" charset="0"/>
                        </a:rPr>
                        <a:t>1</a:t>
                      </a:r>
                    </a:p>
                  </a:txBody>
                  <a:tcPr marL="7028" marR="7028" marT="7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807728127"/>
      </p:ext>
    </p:extLst>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Sensitivity Scoring</a:t>
            </a:r>
            <a:endParaRPr lang="en-US" dirty="0"/>
          </a:p>
        </p:txBody>
      </p:sp>
      <p:sp>
        <p:nvSpPr>
          <p:cNvPr id="3" name="Content Placeholder 2"/>
          <p:cNvSpPr>
            <a:spLocks noGrp="1"/>
          </p:cNvSpPr>
          <p:nvPr>
            <p:ph idx="1"/>
          </p:nvPr>
        </p:nvSpPr>
        <p:spPr>
          <a:xfrm>
            <a:off x="687387" y="1828801"/>
            <a:ext cx="7819303" cy="1773382"/>
          </a:xfrm>
        </p:spPr>
        <p:txBody>
          <a:bodyPr/>
          <a:lstStyle/>
          <a:p>
            <a:pPr marL="346075" indent="-346075">
              <a:spcBef>
                <a:spcPts val="600"/>
              </a:spcBef>
              <a:spcAft>
                <a:spcPts val="600"/>
              </a:spcAft>
            </a:pPr>
            <a:r>
              <a:rPr lang="en-US" sz="2000" dirty="0" smtClean="0"/>
              <a:t>Monterey applied a standard sensitivity scoring model to responses based on “more is better”</a:t>
            </a:r>
          </a:p>
          <a:p>
            <a:pPr marL="346075" indent="-346075">
              <a:spcBef>
                <a:spcPts val="600"/>
              </a:spcBef>
              <a:spcAft>
                <a:spcPts val="600"/>
              </a:spcAft>
            </a:pPr>
            <a:r>
              <a:rPr lang="en-US" sz="2000" dirty="0" smtClean="0"/>
              <a:t>This model is most useful went scoring of responses is determined in tandem with the IPT based on pre-established requirements</a:t>
            </a:r>
          </a:p>
        </p:txBody>
      </p:sp>
      <p:sp>
        <p:nvSpPr>
          <p:cNvPr id="4" name="Slide Number Placeholder 3"/>
          <p:cNvSpPr>
            <a:spLocks noGrp="1"/>
          </p:cNvSpPr>
          <p:nvPr>
            <p:ph type="sldNum" sz="quarter" idx="10"/>
          </p:nvPr>
        </p:nvSpPr>
        <p:spPr/>
        <p:txBody>
          <a:bodyPr/>
          <a:lstStyle/>
          <a:p>
            <a:fld id="{32FCF0CE-13DC-488E-9D1E-7D75B1BCA9F6}" type="slidenum">
              <a:rPr lang="en-US" smtClean="0"/>
              <a:t>42</a:t>
            </a:fld>
            <a:endParaRPr lang="en-US" dirty="0"/>
          </a:p>
        </p:txBody>
      </p:sp>
      <p:pic>
        <p:nvPicPr>
          <p:cNvPr id="5" name="Picture 4"/>
          <p:cNvPicPr>
            <a:picLocks noChangeAspect="1"/>
          </p:cNvPicPr>
          <p:nvPr/>
        </p:nvPicPr>
        <p:blipFill>
          <a:blip r:embed="rId2"/>
          <a:stretch>
            <a:fillRect/>
          </a:stretch>
        </p:blipFill>
        <p:spPr>
          <a:xfrm>
            <a:off x="5465764" y="3343907"/>
            <a:ext cx="2860818" cy="2866791"/>
          </a:xfrm>
          <a:prstGeom prst="rect">
            <a:avLst/>
          </a:prstGeom>
          <a:ln>
            <a:solidFill>
              <a:schemeClr val="accent4">
                <a:lumMod val="95000"/>
                <a:lumOff val="5000"/>
              </a:schemeClr>
            </a:solidFill>
          </a:ln>
        </p:spPr>
      </p:pic>
      <p:sp>
        <p:nvSpPr>
          <p:cNvPr id="6" name="Rectangle 5"/>
          <p:cNvSpPr/>
          <p:nvPr/>
        </p:nvSpPr>
        <p:spPr>
          <a:xfrm>
            <a:off x="687387" y="3650803"/>
            <a:ext cx="4572000" cy="3016210"/>
          </a:xfrm>
          <a:prstGeom prst="rect">
            <a:avLst/>
          </a:prstGeom>
        </p:spPr>
        <p:txBody>
          <a:bodyPr>
            <a:spAutoFit/>
          </a:bodyPr>
          <a:lstStyle/>
          <a:p>
            <a:pPr marL="342900" indent="-342900">
              <a:spcBef>
                <a:spcPts val="600"/>
              </a:spcBef>
              <a:spcAft>
                <a:spcPts val="600"/>
              </a:spcAft>
              <a:buSzPct val="175000"/>
              <a:buFont typeface="Arial" panose="020B0604020202020204" pitchFamily="34" charset="0"/>
              <a:buChar char="•"/>
            </a:pPr>
            <a:r>
              <a:rPr lang="en-US" sz="2000" dirty="0"/>
              <a:t>Application of the basic scoring model in this instance produces a focus group of 27 companies (23 SBs, 4 LBs) that exhibit the highest attributes to be expected for this type of acquisition.</a:t>
            </a:r>
          </a:p>
          <a:p>
            <a:pPr marL="342900" indent="-342900">
              <a:spcBef>
                <a:spcPts val="600"/>
              </a:spcBef>
              <a:spcAft>
                <a:spcPts val="600"/>
              </a:spcAft>
              <a:buSzPct val="175000"/>
              <a:buFont typeface="Arial" panose="020B0604020202020204" pitchFamily="34" charset="0"/>
              <a:buChar char="•"/>
            </a:pPr>
            <a:r>
              <a:rPr lang="en-US" sz="2000" dirty="0"/>
              <a:t>RFI scoring is use to determine a probability of </a:t>
            </a:r>
            <a:r>
              <a:rPr lang="en-US" sz="2000" dirty="0" smtClean="0"/>
              <a:t>performance (37 possible points)</a:t>
            </a:r>
            <a:endParaRPr lang="en-US" sz="2000" dirty="0"/>
          </a:p>
        </p:txBody>
      </p:sp>
    </p:spTree>
    <p:extLst>
      <p:ext uri="{BB962C8B-B14F-4D97-AF65-F5344CB8AC3E}">
        <p14:creationId xmlns:p14="http://schemas.microsoft.com/office/powerpoint/2010/main" val="3503834743"/>
      </p:ext>
    </p:extLst>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noFill/>
        </p:spPr>
        <p:txBody>
          <a:bodyPr/>
          <a:lstStyle/>
          <a:p>
            <a:pPr algn="r"/>
            <a:r>
              <a:rPr lang="en-US" sz="2800" dirty="0" smtClean="0">
                <a:latin typeface="Arial" pitchFamily="34" charset="0"/>
                <a:cs typeface="Arial" pitchFamily="34" charset="0"/>
              </a:rPr>
              <a:t>Financial Composite Index</a:t>
            </a:r>
            <a:endParaRPr lang="en-US" sz="2800" dirty="0" smtClean="0">
              <a:solidFill>
                <a:srgbClr val="0000FF"/>
              </a:solidFill>
              <a:latin typeface="Arial" pitchFamily="34" charset="0"/>
              <a:cs typeface="Arial" pitchFamily="34" charset="0"/>
            </a:endParaRPr>
          </a:p>
        </p:txBody>
      </p:sp>
      <p:sp>
        <p:nvSpPr>
          <p:cNvPr id="26628" name="Rectangle 54"/>
          <p:cNvSpPr>
            <a:spLocks noGrp="1" noChangeArrowheads="1"/>
          </p:cNvSpPr>
          <p:nvPr>
            <p:ph idx="1"/>
          </p:nvPr>
        </p:nvSpPr>
        <p:spPr>
          <a:xfrm>
            <a:off x="746127" y="1752600"/>
            <a:ext cx="2341630" cy="2816156"/>
          </a:xfrm>
          <a:noFill/>
        </p:spPr>
        <p:txBody>
          <a:bodyPr wrap="square">
            <a:spAutoFit/>
          </a:bodyPr>
          <a:lstStyle/>
          <a:p>
            <a:pPr marL="0" indent="0">
              <a:buNone/>
            </a:pPr>
            <a:r>
              <a:rPr lang="en-US" sz="1600" dirty="0" smtClean="0">
                <a:latin typeface="Arial" pitchFamily="34" charset="0"/>
                <a:cs typeface="Arial" pitchFamily="34" charset="0"/>
              </a:rPr>
              <a:t>Step 1: Derive a Financial Composite Index (FCI) for each company</a:t>
            </a:r>
          </a:p>
          <a:p>
            <a:pPr marL="463550" indent="-238125">
              <a:spcBef>
                <a:spcPts val="600"/>
              </a:spcBef>
              <a:spcAft>
                <a:spcPts val="600"/>
              </a:spcAft>
              <a:buNone/>
            </a:pPr>
            <a:r>
              <a:rPr lang="en-US" sz="1400" dirty="0" smtClean="0">
                <a:latin typeface="Arial" pitchFamily="34" charset="0"/>
                <a:cs typeface="Arial" pitchFamily="34" charset="0"/>
              </a:rPr>
              <a:t>a. Map Credit Worthiness versus Annual Revenue/Sales</a:t>
            </a:r>
          </a:p>
          <a:p>
            <a:pPr marL="463550" indent="-238125">
              <a:spcBef>
                <a:spcPts val="600"/>
              </a:spcBef>
              <a:spcAft>
                <a:spcPts val="600"/>
              </a:spcAft>
              <a:buNone/>
            </a:pPr>
            <a:r>
              <a:rPr lang="en-US" sz="1400" dirty="0" smtClean="0">
                <a:latin typeface="Arial" pitchFamily="34" charset="0"/>
                <a:cs typeface="Arial" pitchFamily="34" charset="0"/>
              </a:rPr>
              <a:t>b. Extract FCI (1-4) from graph (see template, next slide)</a:t>
            </a:r>
          </a:p>
        </p:txBody>
      </p:sp>
      <p:graphicFrame>
        <p:nvGraphicFramePr>
          <p:cNvPr id="6" name="Group 3"/>
          <p:cNvGraphicFramePr>
            <a:graphicFrameLocks noGrp="1"/>
          </p:cNvGraphicFramePr>
          <p:nvPr>
            <p:extLst/>
          </p:nvPr>
        </p:nvGraphicFramePr>
        <p:xfrm>
          <a:off x="3578087" y="1790700"/>
          <a:ext cx="2438400" cy="1066800"/>
        </p:xfrm>
        <a:graphic>
          <a:graphicData uri="http://schemas.openxmlformats.org/drawingml/2006/table">
            <a:tbl>
              <a:tblPr/>
              <a:tblGrid>
                <a:gridCol w="812800"/>
                <a:gridCol w="1625600"/>
              </a:tblGrid>
              <a:tr h="266700">
                <a:tc>
                  <a:txBody>
                    <a:bodyPr/>
                    <a:lstStyle/>
                    <a:p>
                      <a:pPr marL="0" marR="0" lvl="0" indent="0" algn="ctr" defTabSz="914400" rtl="0" eaLnBrk="0" fontAlgn="base" latinLnBrk="0" hangingPunct="0">
                        <a:lnSpc>
                          <a:spcPct val="100000"/>
                        </a:lnSpc>
                        <a:spcBef>
                          <a:spcPts val="0"/>
                        </a:spcBef>
                        <a:spcAft>
                          <a:spcPct val="0"/>
                        </a:spcAft>
                        <a:buClr>
                          <a:schemeClr val="tx1"/>
                        </a:buClr>
                        <a:buSzPct val="75000"/>
                        <a:buFont typeface="Monotype Sorts" pitchFamily="2" charset="2"/>
                        <a:buNone/>
                        <a:tabLst/>
                      </a:pPr>
                      <a:r>
                        <a:rPr kumimoji="0" lang="en-US" sz="1100" b="1" i="0" u="none" strike="noStrike" cap="none" normalizeH="0" baseline="0" dirty="0" smtClean="0">
                          <a:ln>
                            <a:noFill/>
                          </a:ln>
                          <a:solidFill>
                            <a:schemeClr val="tx1"/>
                          </a:solidFill>
                          <a:effectLst/>
                          <a:latin typeface="Arial" charset="0"/>
                        </a:rPr>
                        <a:t>&gt; or = 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914400" rtl="0" eaLnBrk="0" fontAlgn="base" latinLnBrk="0" hangingPunct="0">
                        <a:lnSpc>
                          <a:spcPct val="100000"/>
                        </a:lnSpc>
                        <a:spcBef>
                          <a:spcPts val="0"/>
                        </a:spcBef>
                        <a:spcAft>
                          <a:spcPct val="0"/>
                        </a:spcAft>
                        <a:buClr>
                          <a:schemeClr val="tx1"/>
                        </a:buClr>
                        <a:buSzPct val="75000"/>
                        <a:buFont typeface="Monotype Sorts" pitchFamily="2" charset="2"/>
                        <a:buNone/>
                        <a:tabLst/>
                      </a:pPr>
                      <a:r>
                        <a:rPr kumimoji="0" lang="en-US" sz="1100" b="1" i="0" u="none" strike="noStrike" cap="none" normalizeH="0" baseline="0" dirty="0" smtClean="0">
                          <a:ln>
                            <a:noFill/>
                          </a:ln>
                          <a:solidFill>
                            <a:schemeClr val="tx1"/>
                          </a:solidFill>
                          <a:effectLst/>
                          <a:latin typeface="Arial" charset="0"/>
                        </a:rPr>
                        <a:t>Best (low) Risk</a:t>
                      </a:r>
                      <a:endParaRPr kumimoji="0" lang="en-US" sz="1100" b="1" i="0" u="none" strike="noStrike" cap="none" normalizeH="0" baseline="3000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r>
              <a:tr h="266700">
                <a:tc>
                  <a:txBody>
                    <a:bodyPr/>
                    <a:lstStyle/>
                    <a:p>
                      <a:pPr marL="0" marR="0" lvl="0" indent="0" algn="ctr" defTabSz="914400" rtl="0" eaLnBrk="0" fontAlgn="base" latinLnBrk="0" hangingPunct="0">
                        <a:lnSpc>
                          <a:spcPct val="100000"/>
                        </a:lnSpc>
                        <a:spcBef>
                          <a:spcPts val="0"/>
                        </a:spcBef>
                        <a:spcAft>
                          <a:spcPct val="0"/>
                        </a:spcAft>
                        <a:buClr>
                          <a:schemeClr val="tx1"/>
                        </a:buClr>
                        <a:buSzPct val="75000"/>
                        <a:buFont typeface="Monotype Sorts" pitchFamily="2" charset="2"/>
                        <a:buNone/>
                        <a:tabLst/>
                      </a:pPr>
                      <a:r>
                        <a:rPr kumimoji="0" lang="en-US" sz="1100" b="1" i="0" u="none" strike="noStrike" cap="none" normalizeH="0" baseline="0" dirty="0" smtClean="0">
                          <a:ln>
                            <a:noFill/>
                          </a:ln>
                          <a:solidFill>
                            <a:schemeClr val="tx1"/>
                          </a:solidFill>
                          <a:effectLst/>
                          <a:latin typeface="Arial" charset="0"/>
                        </a:rPr>
                        <a:t>80-89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50"/>
                    </a:solidFill>
                  </a:tcPr>
                </a:tc>
                <a:tc>
                  <a:txBody>
                    <a:bodyPr/>
                    <a:lstStyle/>
                    <a:p>
                      <a:pPr marL="0" marR="0" lvl="0" indent="0" algn="ctr" defTabSz="914400" rtl="0" eaLnBrk="0" fontAlgn="base" latinLnBrk="0" hangingPunct="0">
                        <a:lnSpc>
                          <a:spcPct val="100000"/>
                        </a:lnSpc>
                        <a:spcBef>
                          <a:spcPts val="0"/>
                        </a:spcBef>
                        <a:spcAft>
                          <a:spcPct val="0"/>
                        </a:spcAft>
                        <a:buClr>
                          <a:schemeClr val="tx1"/>
                        </a:buClr>
                        <a:buSzPct val="75000"/>
                        <a:buFont typeface="Monotype Sorts" pitchFamily="2" charset="2"/>
                        <a:buNone/>
                        <a:tabLst/>
                      </a:pPr>
                      <a:r>
                        <a:rPr kumimoji="0" lang="en-US" sz="1100" b="1" i="0" u="none" strike="noStrike" cap="none" normalizeH="0" baseline="0" dirty="0" smtClean="0">
                          <a:ln>
                            <a:noFill/>
                          </a:ln>
                          <a:solidFill>
                            <a:schemeClr val="tx1"/>
                          </a:solidFill>
                          <a:effectLst/>
                          <a:latin typeface="Arial" charset="0"/>
                        </a:rPr>
                        <a:t>Some Risk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50"/>
                    </a:solidFill>
                  </a:tcPr>
                </a:tc>
              </a:tr>
              <a:tr h="266700">
                <a:tc>
                  <a:txBody>
                    <a:bodyPr/>
                    <a:lstStyle/>
                    <a:p>
                      <a:pPr marL="0" marR="0" lvl="0" indent="0" algn="ctr" defTabSz="914400" rtl="0" eaLnBrk="0" fontAlgn="base" latinLnBrk="0" hangingPunct="0">
                        <a:lnSpc>
                          <a:spcPct val="100000"/>
                        </a:lnSpc>
                        <a:spcBef>
                          <a:spcPts val="0"/>
                        </a:spcBef>
                        <a:spcAft>
                          <a:spcPct val="0"/>
                        </a:spcAft>
                        <a:buClr>
                          <a:schemeClr val="tx1"/>
                        </a:buClr>
                        <a:buSzPct val="75000"/>
                        <a:buFont typeface="Monotype Sorts" pitchFamily="2" charset="2"/>
                        <a:buNone/>
                        <a:tabLst/>
                      </a:pPr>
                      <a:r>
                        <a:rPr kumimoji="0" lang="en-US" sz="1100" b="1" i="0" u="none" strike="noStrike" cap="none" normalizeH="0" baseline="0" dirty="0" smtClean="0">
                          <a:ln>
                            <a:noFill/>
                          </a:ln>
                          <a:solidFill>
                            <a:schemeClr val="tx1"/>
                          </a:solidFill>
                          <a:effectLst/>
                          <a:latin typeface="Arial" charset="0"/>
                        </a:rPr>
                        <a:t>70-79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ts val="0"/>
                        </a:spcBef>
                        <a:spcAft>
                          <a:spcPct val="0"/>
                        </a:spcAft>
                        <a:buClr>
                          <a:schemeClr val="tx1"/>
                        </a:buClr>
                        <a:buSzPct val="75000"/>
                        <a:buFont typeface="Monotype Sorts" pitchFamily="2" charset="2"/>
                        <a:buNone/>
                        <a:tabLst/>
                      </a:pPr>
                      <a:r>
                        <a:rPr kumimoji="0" lang="en-US" sz="1100" b="1" i="0" u="none" strike="noStrike" cap="none" normalizeH="0" baseline="0" dirty="0" smtClean="0">
                          <a:ln>
                            <a:noFill/>
                          </a:ln>
                          <a:solidFill>
                            <a:schemeClr val="tx1"/>
                          </a:solidFill>
                          <a:effectLst/>
                          <a:latin typeface="Arial" charset="0"/>
                        </a:rPr>
                        <a:t>Moderate Risk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266700">
                <a:tc>
                  <a:txBody>
                    <a:bodyPr/>
                    <a:lstStyle/>
                    <a:p>
                      <a:pPr marL="0" marR="0" lvl="0" indent="0" algn="ctr" defTabSz="914400" rtl="0" eaLnBrk="0" fontAlgn="base" latinLnBrk="0" hangingPunct="0">
                        <a:lnSpc>
                          <a:spcPct val="100000"/>
                        </a:lnSpc>
                        <a:spcBef>
                          <a:spcPts val="0"/>
                        </a:spcBef>
                        <a:spcAft>
                          <a:spcPct val="0"/>
                        </a:spcAft>
                        <a:buClr>
                          <a:schemeClr val="tx1"/>
                        </a:buClr>
                        <a:buSzPct val="75000"/>
                        <a:buFont typeface="Monotype Sorts" pitchFamily="2" charset="2"/>
                        <a:buNone/>
                        <a:tabLst/>
                      </a:pPr>
                      <a:r>
                        <a:rPr kumimoji="0" lang="en-US" sz="1100" b="1" i="0" u="none" strike="noStrike" cap="none" normalizeH="0" baseline="0" dirty="0" smtClean="0">
                          <a:ln>
                            <a:noFill/>
                          </a:ln>
                          <a:solidFill>
                            <a:schemeClr val="tx1"/>
                          </a:solidFill>
                          <a:effectLst/>
                          <a:latin typeface="Arial" charset="0"/>
                        </a:rPr>
                        <a:t>&lt;70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0" fontAlgn="base" latinLnBrk="0" hangingPunct="0">
                        <a:lnSpc>
                          <a:spcPct val="100000"/>
                        </a:lnSpc>
                        <a:spcBef>
                          <a:spcPts val="0"/>
                        </a:spcBef>
                        <a:spcAft>
                          <a:spcPct val="0"/>
                        </a:spcAft>
                        <a:buClr>
                          <a:schemeClr val="tx1"/>
                        </a:buClr>
                        <a:buSzPct val="75000"/>
                        <a:buFont typeface="Monotype Sorts" pitchFamily="2" charset="2"/>
                        <a:buNone/>
                        <a:tabLst/>
                      </a:pPr>
                      <a:r>
                        <a:rPr kumimoji="0" lang="en-US" sz="1100" b="1" i="0" u="none" strike="noStrike" cap="none" normalizeH="0" baseline="0" dirty="0" smtClean="0">
                          <a:ln>
                            <a:noFill/>
                          </a:ln>
                          <a:solidFill>
                            <a:schemeClr val="tx1"/>
                          </a:solidFill>
                          <a:effectLst/>
                          <a:latin typeface="Arial" charset="0"/>
                        </a:rPr>
                        <a:t>High Risk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r>
            </a:tbl>
          </a:graphicData>
        </a:graphic>
      </p:graphicFrame>
      <p:sp>
        <p:nvSpPr>
          <p:cNvPr id="12" name="TextBox 11"/>
          <p:cNvSpPr txBox="1"/>
          <p:nvPr/>
        </p:nvSpPr>
        <p:spPr>
          <a:xfrm>
            <a:off x="746127" y="4933122"/>
            <a:ext cx="7797800" cy="1411307"/>
          </a:xfrm>
          <a:prstGeom prst="rect">
            <a:avLst/>
          </a:prstGeom>
          <a:noFill/>
        </p:spPr>
        <p:txBody>
          <a:bodyPr wrap="square" rtlCol="0">
            <a:normAutofit fontScale="77500" lnSpcReduction="20000"/>
          </a:bodyPr>
          <a:lstStyle/>
          <a:p>
            <a:pPr marL="468313" indent="-468313">
              <a:lnSpc>
                <a:spcPct val="120000"/>
              </a:lnSpc>
            </a:pPr>
            <a:r>
              <a:rPr lang="en-US" sz="2000" dirty="0" smtClean="0">
                <a:latin typeface="Arial" pitchFamily="34" charset="0"/>
                <a:cs typeface="Arial" pitchFamily="34" charset="0"/>
              </a:rPr>
              <a:t>Assumptions:</a:t>
            </a:r>
          </a:p>
          <a:p>
            <a:pPr marL="806451" lvl="1" indent="-468313">
              <a:lnSpc>
                <a:spcPct val="120000"/>
              </a:lnSpc>
              <a:buFont typeface="Wingdings" pitchFamily="2" charset="2"/>
              <a:buChar char="ü"/>
            </a:pPr>
            <a:r>
              <a:rPr lang="en-US" dirty="0" smtClean="0">
                <a:latin typeface="Arial" pitchFamily="34" charset="0"/>
                <a:cs typeface="Arial" pitchFamily="34" charset="0"/>
              </a:rPr>
              <a:t>If no credit rating, assigned as Medium-High Risk</a:t>
            </a:r>
          </a:p>
          <a:p>
            <a:pPr marL="806451" lvl="1" indent="-468313">
              <a:lnSpc>
                <a:spcPct val="120000"/>
              </a:lnSpc>
              <a:buFont typeface="Wingdings" pitchFamily="2" charset="2"/>
              <a:buChar char="ü"/>
            </a:pPr>
            <a:r>
              <a:rPr lang="en-US" dirty="0" smtClean="0">
                <a:latin typeface="Arial" pitchFamily="34" charset="0"/>
                <a:cs typeface="Arial" pitchFamily="34" charset="0"/>
              </a:rPr>
              <a:t>For consistency, Monterey uses self-reported Questionnaire revenue/staff bands in FCI plots</a:t>
            </a:r>
          </a:p>
          <a:p>
            <a:pPr marL="806451" lvl="1" indent="-468313">
              <a:lnSpc>
                <a:spcPct val="120000"/>
              </a:lnSpc>
              <a:buFont typeface="Wingdings" pitchFamily="2" charset="2"/>
              <a:buChar char="ü"/>
            </a:pPr>
            <a:r>
              <a:rPr lang="en-US" dirty="0" smtClean="0">
                <a:latin typeface="Arial" pitchFamily="34" charset="0"/>
                <a:cs typeface="Arial" pitchFamily="34" charset="0"/>
              </a:rPr>
              <a:t>To ensure anonymity, each responding company is assigned an RFI ID code in the collected data Excel sheet(s)</a:t>
            </a:r>
          </a:p>
        </p:txBody>
      </p:sp>
      <p:graphicFrame>
        <p:nvGraphicFramePr>
          <p:cNvPr id="13" name="Group 234"/>
          <p:cNvGraphicFramePr>
            <a:graphicFrameLocks noGrp="1"/>
          </p:cNvGraphicFramePr>
          <p:nvPr>
            <p:extLst/>
          </p:nvPr>
        </p:nvGraphicFramePr>
        <p:xfrm>
          <a:off x="3273288" y="2984500"/>
          <a:ext cx="5359040" cy="1918002"/>
        </p:xfrm>
        <a:graphic>
          <a:graphicData uri="http://schemas.openxmlformats.org/drawingml/2006/table">
            <a:tbl>
              <a:tblPr/>
              <a:tblGrid>
                <a:gridCol w="524946"/>
                <a:gridCol w="524946"/>
                <a:gridCol w="634526"/>
                <a:gridCol w="524946"/>
                <a:gridCol w="524946"/>
                <a:gridCol w="524946"/>
                <a:gridCol w="524946"/>
                <a:gridCol w="524946"/>
                <a:gridCol w="524946"/>
                <a:gridCol w="524946"/>
              </a:tblGrid>
              <a:tr h="347884">
                <a:tc rowSpan="5">
                  <a:txBody>
                    <a:bodyPr/>
                    <a:lstStyle/>
                    <a:p>
                      <a:pPr marL="0" marR="0" indent="0" algn="ctr" defTabSz="914400" rtl="0" eaLnBrk="1" fontAlgn="auto" latinLnBrk="0" hangingPunct="1">
                        <a:lnSpc>
                          <a:spcPct val="80000"/>
                        </a:lnSpc>
                        <a:spcBef>
                          <a:spcPts val="0"/>
                        </a:spcBef>
                        <a:spcAft>
                          <a:spcPts val="0"/>
                        </a:spcAft>
                        <a:buClrTx/>
                        <a:buSzTx/>
                        <a:buFontTx/>
                        <a:buNone/>
                        <a:tabLst/>
                        <a:defRPr/>
                      </a:pPr>
                      <a:r>
                        <a:rPr lang="en-US" sz="700" b="1" dirty="0" smtClean="0">
                          <a:solidFill>
                            <a:schemeClr val="tx1"/>
                          </a:solidFill>
                          <a:latin typeface="Arial" pitchFamily="34" charset="0"/>
                          <a:cs typeface="Arial" pitchFamily="34" charset="0"/>
                        </a:rPr>
                        <a:t>Credit Worthiness</a:t>
                      </a:r>
                    </a:p>
                    <a:p>
                      <a:pPr algn="ctr">
                        <a:lnSpc>
                          <a:spcPct val="80000"/>
                        </a:lnSpc>
                      </a:pPr>
                      <a:endParaRPr lang="en-US" sz="700" b="1" dirty="0" smtClean="0">
                        <a:solidFill>
                          <a:schemeClr val="tx1"/>
                        </a:solidFill>
                        <a:latin typeface="Arial" pitchFamily="34" charset="0"/>
                        <a:cs typeface="Arial" pitchFamily="34" charset="0"/>
                      </a:endParaRPr>
                    </a:p>
                  </a:txBody>
                  <a:tcPr vert="vert"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a:lnSpc>
                          <a:spcPct val="80000"/>
                        </a:lnSpc>
                      </a:pPr>
                      <a:r>
                        <a:rPr lang="en-US" sz="500" b="1" dirty="0" smtClean="0">
                          <a:solidFill>
                            <a:schemeClr val="tx1"/>
                          </a:solidFill>
                          <a:latin typeface="Arial" pitchFamily="34" charset="0"/>
                          <a:cs typeface="Arial" pitchFamily="34" charset="0"/>
                        </a:rPr>
                        <a:t>1</a:t>
                      </a:r>
                    </a:p>
                    <a:p>
                      <a:pPr algn="ctr">
                        <a:lnSpc>
                          <a:spcPct val="80000"/>
                        </a:lnSpc>
                      </a:pPr>
                      <a:r>
                        <a:rPr lang="en-US" sz="500" b="1" dirty="0" smtClean="0">
                          <a:solidFill>
                            <a:schemeClr val="tx1"/>
                          </a:solidFill>
                          <a:latin typeface="Arial" pitchFamily="34" charset="0"/>
                          <a:cs typeface="Arial" pitchFamily="34" charset="0"/>
                        </a:rPr>
                        <a:t>(Low Risk)</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03546">
                <a:tc vMerge="1">
                  <a:txBody>
                    <a:bodyPr/>
                    <a:lstStyle/>
                    <a:p>
                      <a:pPr algn="ctr">
                        <a:lnSpc>
                          <a:spcPct val="80000"/>
                        </a:lnSpc>
                      </a:pPr>
                      <a:endParaRPr lang="en-US" sz="600" b="1" dirty="0">
                        <a:latin typeface="Arial" pitchFamily="34" charset="0"/>
                        <a:cs typeface="Arial"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algn="ctr">
                        <a:lnSpc>
                          <a:spcPct val="80000"/>
                        </a:lnSpc>
                      </a:pPr>
                      <a:endParaRPr lang="en-US" sz="500" b="1" dirty="0" smtClean="0">
                        <a:solidFill>
                          <a:schemeClr val="tx1"/>
                        </a:solidFill>
                        <a:latin typeface="Arial" pitchFamily="34" charset="0"/>
                        <a:cs typeface="Arial" pitchFamily="34" charset="0"/>
                      </a:endParaRPr>
                    </a:p>
                    <a:p>
                      <a:pPr algn="ctr">
                        <a:lnSpc>
                          <a:spcPct val="80000"/>
                        </a:lnSpc>
                      </a:pPr>
                      <a:r>
                        <a:rPr lang="en-US" sz="500" b="1" dirty="0" smtClean="0">
                          <a:solidFill>
                            <a:schemeClr val="tx1"/>
                          </a:solidFill>
                          <a:latin typeface="Arial" pitchFamily="34" charset="0"/>
                          <a:cs typeface="Arial" pitchFamily="34" charset="0"/>
                        </a:rPr>
                        <a:t>2</a:t>
                      </a:r>
                    </a:p>
                    <a:p>
                      <a:pPr algn="ctr">
                        <a:lnSpc>
                          <a:spcPct val="80000"/>
                        </a:lnSpc>
                      </a:pPr>
                      <a:r>
                        <a:rPr lang="en-US" sz="500" b="1" dirty="0" smtClean="0">
                          <a:solidFill>
                            <a:schemeClr val="tx1"/>
                          </a:solidFill>
                          <a:latin typeface="Arial" pitchFamily="34" charset="0"/>
                          <a:cs typeface="Arial" pitchFamily="34" charset="0"/>
                        </a:rPr>
                        <a:t>(Some Risk)</a:t>
                      </a:r>
                      <a:endParaRPr lang="en-US" sz="500" b="1" dirty="0">
                        <a:solidFill>
                          <a:schemeClr val="tx1"/>
                        </a:solidFill>
                        <a:latin typeface="Arial" pitchFamily="34" charset="0"/>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9207">
                <a:tc vMerge="1">
                  <a:txBody>
                    <a:bodyPr/>
                    <a:lstStyle/>
                    <a:p>
                      <a:pPr algn="ctr">
                        <a:lnSpc>
                          <a:spcPct val="80000"/>
                        </a:lnSpc>
                      </a:pPr>
                      <a:endParaRPr lang="en-US" sz="600" b="1" dirty="0" smtClean="0">
                        <a:latin typeface="Arial" pitchFamily="34" charset="0"/>
                        <a:cs typeface="Arial"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algn="ctr">
                        <a:lnSpc>
                          <a:spcPct val="80000"/>
                        </a:lnSpc>
                      </a:pPr>
                      <a:r>
                        <a:rPr lang="en-US" sz="500" b="1" dirty="0" smtClean="0">
                          <a:solidFill>
                            <a:schemeClr val="tx1"/>
                          </a:solidFill>
                          <a:latin typeface="Arial" pitchFamily="34" charset="0"/>
                          <a:cs typeface="Arial" pitchFamily="34" charset="0"/>
                        </a:rPr>
                        <a:t>3</a:t>
                      </a:r>
                    </a:p>
                    <a:p>
                      <a:pPr algn="ctr">
                        <a:lnSpc>
                          <a:spcPct val="80000"/>
                        </a:lnSpc>
                      </a:pPr>
                      <a:r>
                        <a:rPr lang="en-US" sz="500" b="1" dirty="0" smtClean="0">
                          <a:solidFill>
                            <a:schemeClr val="tx1"/>
                          </a:solidFill>
                          <a:latin typeface="Arial" pitchFamily="34" charset="0"/>
                          <a:cs typeface="Arial" pitchFamily="34" charset="0"/>
                        </a:rPr>
                        <a:t>(Moderate Risk)</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defRPr/>
                      </a:pPr>
                      <a:r>
                        <a:rPr kumimoji="0" lang="en-US" sz="500" b="0" i="0" u="none" strike="noStrike" cap="none" normalizeH="0" baseline="0" dirty="0" smtClean="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47884">
                <a:tc vMerge="1">
                  <a:txBody>
                    <a:bodyPr/>
                    <a:lstStyle/>
                    <a:p>
                      <a:pPr algn="ctr">
                        <a:lnSpc>
                          <a:spcPct val="80000"/>
                        </a:lnSpc>
                      </a:pPr>
                      <a:endParaRPr lang="en-US" sz="600" b="1" dirty="0" smtClean="0">
                        <a:latin typeface="Arial" pitchFamily="34" charset="0"/>
                        <a:cs typeface="Arial"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algn="ctr">
                        <a:lnSpc>
                          <a:spcPct val="80000"/>
                        </a:lnSpc>
                      </a:pPr>
                      <a:r>
                        <a:rPr lang="en-US" sz="500" b="1" dirty="0" smtClean="0">
                          <a:solidFill>
                            <a:schemeClr val="tx1"/>
                          </a:solidFill>
                          <a:latin typeface="Arial" pitchFamily="34" charset="0"/>
                          <a:cs typeface="Arial" pitchFamily="34" charset="0"/>
                        </a:rPr>
                        <a:t>4</a:t>
                      </a:r>
                    </a:p>
                    <a:p>
                      <a:pPr algn="ctr">
                        <a:lnSpc>
                          <a:spcPct val="80000"/>
                        </a:lnSpc>
                      </a:pPr>
                      <a:r>
                        <a:rPr lang="en-US" sz="500" b="1" dirty="0" smtClean="0">
                          <a:solidFill>
                            <a:schemeClr val="tx1"/>
                          </a:solidFill>
                          <a:latin typeface="Arial" pitchFamily="34" charset="0"/>
                          <a:cs typeface="Arial" pitchFamily="34" charset="0"/>
                        </a:rPr>
                        <a:t>(High Risk)</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59481">
                <a:tc vMerge="1">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endParaRPr kumimoji="0" lang="en-US" sz="800" b="0" i="0" u="none" strike="noStrike" cap="none" normalizeH="0" baseline="0" dirty="0" smtClean="0">
                        <a:ln>
                          <a:noFill/>
                        </a:ln>
                        <a:solidFill>
                          <a:schemeClr val="tx1"/>
                        </a:solidFill>
                        <a:effectLst/>
                        <a:latin typeface="Arial"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pPr>
                      <a:r>
                        <a:rPr kumimoji="0" lang="en-US" sz="500" b="0" i="0" u="none" strike="noStrike" cap="none" normalizeH="0" baseline="0" dirty="0" smtClean="0">
                          <a:ln>
                            <a:noFill/>
                          </a:ln>
                          <a:solidFill>
                            <a:schemeClr val="tx1"/>
                          </a:solidFill>
                          <a:effectLst/>
                          <a:latin typeface="Arial" charset="0"/>
                        </a:rPr>
                        <a:t>Annual Revenues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5000"/>
                        <a:buFont typeface="Monotype Sorts" pitchFamily="2" charset="2"/>
                        <a:buNone/>
                        <a:tabLst/>
                        <a:defRPr/>
                      </a:pPr>
                      <a:r>
                        <a:rPr lang="en-US" sz="800" b="0" i="0" u="none" strike="noStrike" dirty="0" smtClean="0">
                          <a:solidFill>
                            <a:schemeClr val="tx1"/>
                          </a:solidFill>
                          <a:latin typeface="+mn-lt"/>
                        </a:rPr>
                        <a:t>&lt;$500K</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b"/>
                      <a:r>
                        <a:rPr lang="en-US" sz="800" b="0" i="0" u="none" strike="noStrike" dirty="0" smtClean="0">
                          <a:solidFill>
                            <a:schemeClr val="tx1"/>
                          </a:solidFill>
                          <a:latin typeface="Calibri"/>
                        </a:rPr>
                        <a:t>$500K </a:t>
                      </a:r>
                      <a:r>
                        <a:rPr lang="en-US" sz="800" b="0" i="0" u="none" strike="noStrike" dirty="0">
                          <a:solidFill>
                            <a:schemeClr val="tx1"/>
                          </a:solidFill>
                          <a:latin typeface="Calibri"/>
                        </a:rPr>
                        <a:t>to  </a:t>
                      </a:r>
                      <a:r>
                        <a:rPr lang="en-US" sz="800" b="0" i="0" u="none" strike="noStrike" dirty="0" smtClean="0">
                          <a:solidFill>
                            <a:schemeClr val="tx1"/>
                          </a:solidFill>
                          <a:latin typeface="Calibri"/>
                        </a:rPr>
                        <a:t>$1M</a:t>
                      </a:r>
                      <a:endParaRPr lang="en-US" sz="800" b="0" i="0" u="none" strike="noStrike" dirty="0">
                        <a:solidFill>
                          <a:schemeClr val="tx1"/>
                        </a:solidFill>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b"/>
                      <a:r>
                        <a:rPr lang="en-US" sz="800" b="0" i="0" u="none" strike="noStrike" dirty="0" smtClean="0">
                          <a:solidFill>
                            <a:schemeClr val="tx1"/>
                          </a:solidFill>
                          <a:latin typeface="Calibri"/>
                        </a:rPr>
                        <a:t>$1.1M </a:t>
                      </a:r>
                      <a:r>
                        <a:rPr lang="en-US" sz="800" b="0" i="0" u="none" strike="noStrike" dirty="0">
                          <a:solidFill>
                            <a:schemeClr val="tx1"/>
                          </a:solidFill>
                          <a:latin typeface="Calibri"/>
                        </a:rPr>
                        <a:t>to </a:t>
                      </a:r>
                      <a:r>
                        <a:rPr lang="en-US" sz="800" b="0" i="0" u="none" strike="noStrike" dirty="0" smtClean="0">
                          <a:solidFill>
                            <a:schemeClr val="tx1"/>
                          </a:solidFill>
                          <a:latin typeface="Calibri"/>
                        </a:rPr>
                        <a:t>$2M</a:t>
                      </a:r>
                      <a:endParaRPr lang="en-US" sz="800" b="0" i="0" u="none" strike="noStrike" dirty="0">
                        <a:solidFill>
                          <a:schemeClr val="tx1"/>
                        </a:solidFill>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b"/>
                      <a:r>
                        <a:rPr lang="en-US" sz="800" b="0" i="0" u="none" strike="noStrike" dirty="0" smtClean="0">
                          <a:solidFill>
                            <a:schemeClr val="tx1"/>
                          </a:solidFill>
                          <a:latin typeface="Calibri"/>
                        </a:rPr>
                        <a:t>$2.1M </a:t>
                      </a:r>
                      <a:r>
                        <a:rPr lang="en-US" sz="800" b="0" i="0" u="none" strike="noStrike" dirty="0">
                          <a:solidFill>
                            <a:schemeClr val="tx1"/>
                          </a:solidFill>
                          <a:latin typeface="Calibri"/>
                        </a:rPr>
                        <a:t>to </a:t>
                      </a:r>
                      <a:r>
                        <a:rPr lang="en-US" sz="800" b="0" i="0" u="none" strike="noStrike" dirty="0" smtClean="0">
                          <a:solidFill>
                            <a:schemeClr val="tx1"/>
                          </a:solidFill>
                          <a:latin typeface="Calibri"/>
                        </a:rPr>
                        <a:t>$4M</a:t>
                      </a:r>
                      <a:endParaRPr lang="en-US" sz="800" b="0" i="0" u="none" strike="noStrike" dirty="0">
                        <a:solidFill>
                          <a:schemeClr val="tx1"/>
                        </a:solidFill>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b"/>
                      <a:r>
                        <a:rPr lang="en-US" sz="800" b="0" i="0" u="none" strike="noStrike" dirty="0" smtClean="0">
                          <a:solidFill>
                            <a:schemeClr val="tx1"/>
                          </a:solidFill>
                          <a:latin typeface="Calibri"/>
                        </a:rPr>
                        <a:t>$4.1M </a:t>
                      </a:r>
                      <a:r>
                        <a:rPr lang="en-US" sz="800" b="0" i="0" u="none" strike="noStrike" dirty="0">
                          <a:solidFill>
                            <a:schemeClr val="tx1"/>
                          </a:solidFill>
                          <a:latin typeface="Calibri"/>
                        </a:rPr>
                        <a:t>to </a:t>
                      </a:r>
                      <a:r>
                        <a:rPr lang="en-US" sz="800" b="0" i="0" u="none" strike="noStrike" dirty="0" smtClean="0">
                          <a:solidFill>
                            <a:schemeClr val="tx1"/>
                          </a:solidFill>
                          <a:latin typeface="Calibri"/>
                        </a:rPr>
                        <a:t>$7M</a:t>
                      </a:r>
                      <a:endParaRPr lang="en-US" sz="800" b="0" i="0" u="none" strike="noStrike" dirty="0">
                        <a:solidFill>
                          <a:schemeClr val="tx1"/>
                        </a:solidFill>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b"/>
                      <a:r>
                        <a:rPr lang="en-US" sz="800" b="0" i="0" u="none" strike="noStrike" dirty="0" smtClean="0">
                          <a:solidFill>
                            <a:schemeClr val="tx1"/>
                          </a:solidFill>
                          <a:latin typeface="Calibri"/>
                        </a:rPr>
                        <a:t>$7.1M </a:t>
                      </a:r>
                      <a:r>
                        <a:rPr lang="en-US" sz="800" b="0" i="0" u="none" strike="noStrike" dirty="0">
                          <a:solidFill>
                            <a:schemeClr val="tx1"/>
                          </a:solidFill>
                          <a:latin typeface="Calibri"/>
                        </a:rPr>
                        <a:t>to </a:t>
                      </a:r>
                      <a:r>
                        <a:rPr lang="en-US" sz="800" b="0" i="0" u="none" strike="noStrike" dirty="0" smtClean="0">
                          <a:solidFill>
                            <a:schemeClr val="tx1"/>
                          </a:solidFill>
                          <a:latin typeface="Calibri"/>
                        </a:rPr>
                        <a:t>$14M</a:t>
                      </a:r>
                      <a:endParaRPr lang="en-US" sz="800" b="0" i="0" u="none" strike="noStrike" dirty="0">
                        <a:solidFill>
                          <a:schemeClr val="tx1"/>
                        </a:solidFill>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b"/>
                      <a:r>
                        <a:rPr lang="en-US" sz="800" b="0" i="0" u="none" strike="noStrike" dirty="0" smtClean="0">
                          <a:solidFill>
                            <a:schemeClr val="tx1"/>
                          </a:solidFill>
                          <a:latin typeface="Calibri"/>
                        </a:rPr>
                        <a:t>$14.1M </a:t>
                      </a:r>
                      <a:r>
                        <a:rPr lang="en-US" sz="800" b="0" i="0" u="none" strike="noStrike" dirty="0">
                          <a:solidFill>
                            <a:schemeClr val="tx1"/>
                          </a:solidFill>
                          <a:latin typeface="Calibri"/>
                        </a:rPr>
                        <a:t>to </a:t>
                      </a:r>
                      <a:r>
                        <a:rPr lang="en-US" sz="800" b="0" i="0" u="none" strike="noStrike" dirty="0" smtClean="0">
                          <a:solidFill>
                            <a:schemeClr val="tx1"/>
                          </a:solidFill>
                          <a:latin typeface="Calibri"/>
                        </a:rPr>
                        <a:t>$33.5M</a:t>
                      </a:r>
                      <a:endParaRPr lang="en-US" sz="800" b="0" i="0" u="none" strike="noStrike" dirty="0">
                        <a:solidFill>
                          <a:schemeClr val="tx1"/>
                        </a:solidFill>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fontAlgn="b"/>
                      <a:r>
                        <a:rPr lang="en-US" sz="800" b="0" i="0" u="none" strike="noStrike" dirty="0" smtClean="0">
                          <a:solidFill>
                            <a:schemeClr val="tx1"/>
                          </a:solidFill>
                          <a:latin typeface="Calibri"/>
                        </a:rPr>
                        <a:t>&gt;$33.6M</a:t>
                      </a:r>
                      <a:endParaRPr lang="en-US" sz="800" b="0" i="0" u="none" strike="noStrike" dirty="0">
                        <a:solidFill>
                          <a:schemeClr val="tx1"/>
                        </a:solidFill>
                        <a:latin typeface="Calibri"/>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14" name="Rectangle 13"/>
          <p:cNvSpPr/>
          <p:nvPr/>
        </p:nvSpPr>
        <p:spPr>
          <a:xfrm>
            <a:off x="6469270" y="1797775"/>
            <a:ext cx="1600200" cy="916126"/>
          </a:xfrm>
          <a:prstGeom prst="rect">
            <a:avLst/>
          </a:prstGeom>
        </p:spPr>
        <p:txBody>
          <a:bodyPr wrap="square">
            <a:normAutofit fontScale="70000" lnSpcReduction="20000"/>
          </a:bodyPr>
          <a:lstStyle/>
          <a:p>
            <a:pPr algn="ctr">
              <a:buNone/>
            </a:pPr>
            <a:r>
              <a:rPr lang="en-US" dirty="0" smtClean="0">
                <a:latin typeface="Arial" pitchFamily="34" charset="0"/>
                <a:cs typeface="Arial" pitchFamily="34" charset="0"/>
              </a:rPr>
              <a:t>Based on Dun &amp; Bradstreet (D&amp;B) credit ratings (modified color code)</a:t>
            </a:r>
          </a:p>
        </p:txBody>
      </p:sp>
      <p:sp>
        <p:nvSpPr>
          <p:cNvPr id="2" name="Slide Number Placeholder 1"/>
          <p:cNvSpPr>
            <a:spLocks noGrp="1"/>
          </p:cNvSpPr>
          <p:nvPr>
            <p:ph type="sldNum" sz="quarter" idx="10"/>
          </p:nvPr>
        </p:nvSpPr>
        <p:spPr/>
        <p:txBody>
          <a:bodyPr/>
          <a:lstStyle/>
          <a:p>
            <a:fld id="{32FCF0CE-13DC-488E-9D1E-7D75B1BCA9F6}" type="slidenum">
              <a:rPr lang="en-US" smtClean="0"/>
              <a:t>43</a:t>
            </a:fld>
            <a:endParaRPr lang="en-US" dirty="0"/>
          </a:p>
        </p:txBody>
      </p:sp>
    </p:spTree>
    <p:extLst>
      <p:ext uri="{BB962C8B-B14F-4D97-AF65-F5344CB8AC3E}">
        <p14:creationId xmlns:p14="http://schemas.microsoft.com/office/powerpoint/2010/main" val="1147879262"/>
      </p:ext>
    </p:extLst>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bwMode="auto">
          <a:xfrm>
            <a:off x="132461" y="1520109"/>
            <a:ext cx="8763000" cy="48768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Table 3"/>
          <p:cNvGraphicFramePr>
            <a:graphicFrameLocks noGrp="1"/>
          </p:cNvGraphicFramePr>
          <p:nvPr/>
        </p:nvGraphicFramePr>
        <p:xfrm>
          <a:off x="687387" y="1744307"/>
          <a:ext cx="7999414" cy="3811366"/>
        </p:xfrm>
        <a:graphic>
          <a:graphicData uri="http://schemas.openxmlformats.org/drawingml/2006/table">
            <a:tbl>
              <a:tblPr/>
              <a:tblGrid>
                <a:gridCol w="796478"/>
                <a:gridCol w="554072"/>
                <a:gridCol w="554072"/>
                <a:gridCol w="554072"/>
                <a:gridCol w="554072"/>
                <a:gridCol w="554072"/>
                <a:gridCol w="554072"/>
                <a:gridCol w="554072"/>
                <a:gridCol w="554072"/>
                <a:gridCol w="554072"/>
                <a:gridCol w="554072"/>
                <a:gridCol w="554072"/>
                <a:gridCol w="554072"/>
                <a:gridCol w="554072"/>
              </a:tblGrid>
              <a:tr h="965640">
                <a:tc>
                  <a:txBody>
                    <a:bodyPr/>
                    <a:lstStyle/>
                    <a:p>
                      <a:pPr algn="ctr" fontAlgn="ctr"/>
                      <a:r>
                        <a:rPr lang="en-US" sz="800" b="1" i="0" u="none" strike="noStrike" dirty="0">
                          <a:solidFill>
                            <a:srgbClr val="000000"/>
                          </a:solidFill>
                          <a:effectLst/>
                          <a:latin typeface="Arial" panose="020B0604020202020204" pitchFamily="34" charset="0"/>
                        </a:rPr>
                        <a:t>1</a:t>
                      </a:r>
                      <a:br>
                        <a:rPr lang="en-US" sz="800" b="1" i="0" u="none" strike="noStrike" dirty="0">
                          <a:solidFill>
                            <a:srgbClr val="000000"/>
                          </a:solidFill>
                          <a:effectLst/>
                          <a:latin typeface="Arial" panose="020B0604020202020204" pitchFamily="34" charset="0"/>
                        </a:rPr>
                      </a:br>
                      <a:r>
                        <a:rPr lang="en-US" sz="800" b="1" i="0" u="none" strike="noStrike" dirty="0">
                          <a:solidFill>
                            <a:srgbClr val="000000"/>
                          </a:solidFill>
                          <a:effectLst/>
                          <a:latin typeface="Arial" panose="020B0604020202020204" pitchFamily="34" charset="0"/>
                        </a:rPr>
                        <a:t>(Low Risk)</a:t>
                      </a:r>
                      <a:br>
                        <a:rPr lang="en-US" sz="800" b="1" i="0" u="none" strike="noStrike" dirty="0">
                          <a:solidFill>
                            <a:srgbClr val="000000"/>
                          </a:solidFill>
                          <a:effectLst/>
                          <a:latin typeface="Arial" panose="020B0604020202020204" pitchFamily="34" charset="0"/>
                        </a:rPr>
                      </a:br>
                      <a:r>
                        <a:rPr lang="en-US" sz="800" b="1" i="0" u="none" strike="noStrike" dirty="0">
                          <a:solidFill>
                            <a:srgbClr val="000000"/>
                          </a:solidFill>
                          <a:effectLst/>
                          <a:latin typeface="Arial" panose="020B0604020202020204" pitchFamily="34" charset="0"/>
                        </a:rPr>
                        <a:t>&gt;95% industry Median</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00B0F0"/>
                    </a:solidFill>
                  </a:tcPr>
                </a:tc>
                <a:tc>
                  <a:txBody>
                    <a:bodyPr/>
                    <a:lstStyle/>
                    <a:p>
                      <a:pPr algn="ctr" rtl="0" fontAlgn="ctr"/>
                      <a:r>
                        <a:rPr lang="en-US" sz="1600" b="0" i="0" u="none" strike="noStrike" dirty="0">
                          <a:solidFill>
                            <a:srgbClr val="000000"/>
                          </a:solidFill>
                          <a:effectLst/>
                          <a:latin typeface="Arial" panose="020B0604020202020204" pitchFamily="34" charset="0"/>
                        </a:rPr>
                        <a:t>4</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3</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3</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3</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2</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2</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2</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1</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1</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1</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1</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1</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1</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r>
              <a:tr h="724230">
                <a:tc>
                  <a:txBody>
                    <a:bodyPr/>
                    <a:lstStyle/>
                    <a:p>
                      <a:pPr algn="ctr" fontAlgn="ctr"/>
                      <a:r>
                        <a:rPr lang="en-US" sz="800" b="1" i="0" u="none" strike="noStrike" dirty="0">
                          <a:solidFill>
                            <a:srgbClr val="000000"/>
                          </a:solidFill>
                          <a:effectLst/>
                          <a:latin typeface="Arial" panose="020B0604020202020204" pitchFamily="34" charset="0"/>
                        </a:rPr>
                        <a:t>2</a:t>
                      </a:r>
                      <a:br>
                        <a:rPr lang="en-US" sz="800" b="1" i="0" u="none" strike="noStrike" dirty="0">
                          <a:solidFill>
                            <a:srgbClr val="000000"/>
                          </a:solidFill>
                          <a:effectLst/>
                          <a:latin typeface="Arial" panose="020B0604020202020204" pitchFamily="34" charset="0"/>
                        </a:rPr>
                      </a:br>
                      <a:r>
                        <a:rPr lang="en-US" sz="800" b="1" i="0" u="none" strike="noStrike" dirty="0">
                          <a:solidFill>
                            <a:srgbClr val="000000"/>
                          </a:solidFill>
                          <a:effectLst/>
                          <a:latin typeface="Arial" panose="020B0604020202020204" pitchFamily="34" charset="0"/>
                        </a:rPr>
                        <a:t>(Some Risk)</a:t>
                      </a:r>
                      <a:br>
                        <a:rPr lang="en-US" sz="800" b="1" i="0" u="none" strike="noStrike" dirty="0">
                          <a:solidFill>
                            <a:srgbClr val="000000"/>
                          </a:solidFill>
                          <a:effectLst/>
                          <a:latin typeface="Arial" panose="020B0604020202020204" pitchFamily="34" charset="0"/>
                        </a:rPr>
                      </a:br>
                      <a:r>
                        <a:rPr lang="en-US" sz="800" b="1" i="0" u="none" strike="noStrike" dirty="0">
                          <a:solidFill>
                            <a:srgbClr val="000000"/>
                          </a:solidFill>
                          <a:effectLst/>
                          <a:latin typeface="Arial" panose="020B0604020202020204" pitchFamily="34" charset="0"/>
                        </a:rPr>
                        <a:t>90% - 95%</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92D050"/>
                    </a:solidFill>
                  </a:tcPr>
                </a:tc>
                <a:tc>
                  <a:txBody>
                    <a:bodyPr/>
                    <a:lstStyle/>
                    <a:p>
                      <a:pPr algn="ctr" rtl="0" fontAlgn="ctr"/>
                      <a:r>
                        <a:rPr lang="en-US" sz="1600" b="0" i="0" u="none" strike="noStrike" dirty="0">
                          <a:solidFill>
                            <a:srgbClr val="000000"/>
                          </a:solidFill>
                          <a:effectLst/>
                          <a:latin typeface="Arial" panose="020B0604020202020204" pitchFamily="34" charset="0"/>
                        </a:rPr>
                        <a:t>4</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4</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3</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3</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3</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2</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2</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2</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1</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1</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1</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1</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1</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r>
              <a:tr h="965640">
                <a:tc>
                  <a:txBody>
                    <a:bodyPr/>
                    <a:lstStyle/>
                    <a:p>
                      <a:pPr algn="ctr" fontAlgn="ctr"/>
                      <a:r>
                        <a:rPr lang="sv-SE" sz="800" b="1" i="0" u="none" strike="noStrike" dirty="0">
                          <a:solidFill>
                            <a:srgbClr val="000000"/>
                          </a:solidFill>
                          <a:effectLst/>
                          <a:latin typeface="Arial" panose="020B0604020202020204" pitchFamily="34" charset="0"/>
                        </a:rPr>
                        <a:t>3</a:t>
                      </a:r>
                      <a:br>
                        <a:rPr lang="sv-SE" sz="800" b="1" i="0" u="none" strike="noStrike" dirty="0">
                          <a:solidFill>
                            <a:srgbClr val="000000"/>
                          </a:solidFill>
                          <a:effectLst/>
                          <a:latin typeface="Arial" panose="020B0604020202020204" pitchFamily="34" charset="0"/>
                        </a:rPr>
                      </a:br>
                      <a:r>
                        <a:rPr lang="sv-SE" sz="800" b="1" i="0" u="none" strike="noStrike" dirty="0">
                          <a:solidFill>
                            <a:srgbClr val="000000"/>
                          </a:solidFill>
                          <a:effectLst/>
                          <a:latin typeface="Arial" panose="020B0604020202020204" pitchFamily="34" charset="0"/>
                        </a:rPr>
                        <a:t>(Moderate Risk)</a:t>
                      </a:r>
                      <a:br>
                        <a:rPr lang="sv-SE" sz="800" b="1" i="0" u="none" strike="noStrike" dirty="0">
                          <a:solidFill>
                            <a:srgbClr val="000000"/>
                          </a:solidFill>
                          <a:effectLst/>
                          <a:latin typeface="Arial" panose="020B0604020202020204" pitchFamily="34" charset="0"/>
                        </a:rPr>
                      </a:br>
                      <a:r>
                        <a:rPr lang="sv-SE" sz="800" b="1" i="0" u="none" strike="noStrike" dirty="0">
                          <a:solidFill>
                            <a:srgbClr val="000000"/>
                          </a:solidFill>
                          <a:effectLst/>
                          <a:latin typeface="Arial" panose="020B0604020202020204" pitchFamily="34" charset="0"/>
                        </a:rPr>
                        <a:t>80% – 89%</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00"/>
                    </a:solidFill>
                  </a:tcPr>
                </a:tc>
                <a:tc>
                  <a:txBody>
                    <a:bodyPr/>
                    <a:lstStyle/>
                    <a:p>
                      <a:pPr algn="ctr" rtl="0" fontAlgn="ctr"/>
                      <a:r>
                        <a:rPr lang="en-US" sz="1600" b="0" i="0" u="none" strike="noStrike" dirty="0">
                          <a:solidFill>
                            <a:srgbClr val="000000"/>
                          </a:solidFill>
                          <a:effectLst/>
                          <a:latin typeface="Arial" panose="020B0604020202020204" pitchFamily="34" charset="0"/>
                        </a:rPr>
                        <a:t>4</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4</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4</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3</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3</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3</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2</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2</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2</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1</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1</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1</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1</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r>
              <a:tr h="739317">
                <a:tc>
                  <a:txBody>
                    <a:bodyPr/>
                    <a:lstStyle/>
                    <a:p>
                      <a:pPr algn="ctr" fontAlgn="ctr"/>
                      <a:r>
                        <a:rPr lang="en-US" sz="800" b="1" i="0" u="none" strike="noStrike" dirty="0">
                          <a:solidFill>
                            <a:srgbClr val="000000"/>
                          </a:solidFill>
                          <a:effectLst/>
                          <a:latin typeface="Arial" panose="020B0604020202020204" pitchFamily="34" charset="0"/>
                        </a:rPr>
                        <a:t>4</a:t>
                      </a:r>
                      <a:br>
                        <a:rPr lang="en-US" sz="800" b="1" i="0" u="none" strike="noStrike" dirty="0">
                          <a:solidFill>
                            <a:srgbClr val="000000"/>
                          </a:solidFill>
                          <a:effectLst/>
                          <a:latin typeface="Arial" panose="020B0604020202020204" pitchFamily="34" charset="0"/>
                        </a:rPr>
                      </a:br>
                      <a:r>
                        <a:rPr lang="en-US" sz="800" b="1" i="0" u="none" strike="noStrike" dirty="0">
                          <a:solidFill>
                            <a:srgbClr val="000000"/>
                          </a:solidFill>
                          <a:effectLst/>
                          <a:latin typeface="Arial" panose="020B0604020202020204" pitchFamily="34" charset="0"/>
                        </a:rPr>
                        <a:t>(High Risk)</a:t>
                      </a:r>
                      <a:br>
                        <a:rPr lang="en-US" sz="800" b="1" i="0" u="none" strike="noStrike" dirty="0">
                          <a:solidFill>
                            <a:srgbClr val="000000"/>
                          </a:solidFill>
                          <a:effectLst/>
                          <a:latin typeface="Arial" panose="020B0604020202020204" pitchFamily="34" charset="0"/>
                        </a:rPr>
                      </a:br>
                      <a:r>
                        <a:rPr lang="en-US" sz="800" b="1" i="0" u="none" strike="noStrike" dirty="0">
                          <a:solidFill>
                            <a:srgbClr val="000000"/>
                          </a:solidFill>
                          <a:effectLst/>
                          <a:latin typeface="Arial" panose="020B0604020202020204" pitchFamily="34" charset="0"/>
                        </a:rPr>
                        <a:t>Below 80%</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0000"/>
                    </a:solidFill>
                  </a:tcPr>
                </a:tc>
                <a:tc>
                  <a:txBody>
                    <a:bodyPr/>
                    <a:lstStyle/>
                    <a:p>
                      <a:pPr algn="ctr" rtl="0" fontAlgn="ctr"/>
                      <a:r>
                        <a:rPr lang="en-US" sz="1600" b="0" i="0" u="none" strike="noStrike" dirty="0">
                          <a:solidFill>
                            <a:srgbClr val="000000"/>
                          </a:solidFill>
                          <a:effectLst/>
                          <a:latin typeface="Arial" panose="020B0604020202020204" pitchFamily="34" charset="0"/>
                        </a:rPr>
                        <a:t>4</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4</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4</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4</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4</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4</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3</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3</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3</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2</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2</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2</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ctr" rtl="0" fontAlgn="ctr"/>
                      <a:r>
                        <a:rPr lang="en-US" sz="1600" b="0" i="0" u="none" strike="noStrike" dirty="0">
                          <a:solidFill>
                            <a:srgbClr val="000000"/>
                          </a:solidFill>
                          <a:effectLst/>
                          <a:latin typeface="Arial" panose="020B0604020202020204" pitchFamily="34" charset="0"/>
                        </a:rPr>
                        <a:t>2</a:t>
                      </a:r>
                    </a:p>
                  </a:txBody>
                  <a:tcPr marL="8657" marR="8657" marT="8657"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r>
              <a:tr h="416539">
                <a:tc>
                  <a:txBody>
                    <a:bodyPr/>
                    <a:lstStyle/>
                    <a:p>
                      <a:pPr algn="l" fontAlgn="b"/>
                      <a:r>
                        <a:rPr lang="en-US" sz="1000" b="0" i="0" u="none" strike="noStrike" dirty="0">
                          <a:solidFill>
                            <a:srgbClr val="000000"/>
                          </a:solidFill>
                          <a:effectLst/>
                          <a:latin typeface="Arial" panose="020B0604020202020204" pitchFamily="34" charset="0"/>
                        </a:rPr>
                        <a:t> </a:t>
                      </a:r>
                    </a:p>
                  </a:txBody>
                  <a:tcPr marL="8657" marR="8657" marT="8657" marB="0" anchor="b">
                    <a:lnL>
                      <a:noFill/>
                    </a:lnL>
                    <a:lnR>
                      <a:noFill/>
                    </a:lnR>
                    <a:lnT w="28575"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n-US" sz="800" b="1" i="0" u="none" strike="noStrike" dirty="0">
                          <a:solidFill>
                            <a:srgbClr val="000000"/>
                          </a:solidFill>
                          <a:effectLst/>
                          <a:latin typeface="Arial" panose="020B0604020202020204" pitchFamily="34" charset="0"/>
                        </a:rPr>
                        <a:t>&lt; $10K</a:t>
                      </a:r>
                    </a:p>
                  </a:txBody>
                  <a:tcPr marL="8657" marR="8657" marT="8657" marB="0" anchor="ctr">
                    <a:lnL>
                      <a:noFill/>
                    </a:lnL>
                    <a:lnR>
                      <a:noFill/>
                    </a:lnR>
                    <a:lnT w="28575"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n-US" sz="800" b="1" i="0" u="none" strike="noStrike" dirty="0">
                          <a:solidFill>
                            <a:srgbClr val="000000"/>
                          </a:solidFill>
                          <a:effectLst/>
                          <a:latin typeface="Arial" panose="020B0604020202020204" pitchFamily="34" charset="0"/>
                        </a:rPr>
                        <a:t>$10K to $50K</a:t>
                      </a:r>
                    </a:p>
                  </a:txBody>
                  <a:tcPr marL="8657" marR="8657" marT="8657" marB="0" anchor="ctr">
                    <a:lnL>
                      <a:noFill/>
                    </a:lnL>
                    <a:lnR>
                      <a:noFill/>
                    </a:lnR>
                    <a:lnT w="28575"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n-US" sz="800" b="1" i="0" u="none" strike="noStrike" dirty="0">
                          <a:solidFill>
                            <a:srgbClr val="000000"/>
                          </a:solidFill>
                          <a:effectLst/>
                          <a:latin typeface="Arial" panose="020B0604020202020204" pitchFamily="34" charset="0"/>
                        </a:rPr>
                        <a:t>$51K to $100K</a:t>
                      </a:r>
                    </a:p>
                  </a:txBody>
                  <a:tcPr marL="8657" marR="8657" marT="8657" marB="0" anchor="ctr">
                    <a:lnL>
                      <a:noFill/>
                    </a:lnL>
                    <a:lnR>
                      <a:noFill/>
                    </a:lnR>
                    <a:lnT w="28575"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n-US" sz="800" b="1" i="0" u="none" strike="noStrike" dirty="0">
                          <a:solidFill>
                            <a:srgbClr val="000000"/>
                          </a:solidFill>
                          <a:effectLst/>
                          <a:latin typeface="Arial" panose="020B0604020202020204" pitchFamily="34" charset="0"/>
                        </a:rPr>
                        <a:t>$101K to $250K</a:t>
                      </a:r>
                    </a:p>
                  </a:txBody>
                  <a:tcPr marL="8657" marR="8657" marT="8657" marB="0" anchor="ctr">
                    <a:lnL>
                      <a:noFill/>
                    </a:lnL>
                    <a:lnR>
                      <a:noFill/>
                    </a:lnR>
                    <a:lnT w="28575"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n-US" sz="800" b="1" i="0" u="none" strike="noStrike" dirty="0">
                          <a:solidFill>
                            <a:srgbClr val="000000"/>
                          </a:solidFill>
                          <a:effectLst/>
                          <a:latin typeface="Arial" panose="020B0604020202020204" pitchFamily="34" charset="0"/>
                        </a:rPr>
                        <a:t>$251K to $500K</a:t>
                      </a:r>
                    </a:p>
                  </a:txBody>
                  <a:tcPr marL="8657" marR="8657" marT="8657" marB="0" anchor="ctr">
                    <a:lnL>
                      <a:noFill/>
                    </a:lnL>
                    <a:lnR>
                      <a:noFill/>
                    </a:lnR>
                    <a:lnT w="28575"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n-US" sz="800" b="1" i="0" u="none" strike="noStrike" dirty="0">
                          <a:solidFill>
                            <a:srgbClr val="000000"/>
                          </a:solidFill>
                          <a:effectLst/>
                          <a:latin typeface="Arial" panose="020B0604020202020204" pitchFamily="34" charset="0"/>
                        </a:rPr>
                        <a:t>$ 500K to  $ 1M</a:t>
                      </a:r>
                    </a:p>
                  </a:txBody>
                  <a:tcPr marL="8657" marR="8657" marT="8657" marB="0" anchor="ctr">
                    <a:lnL>
                      <a:noFill/>
                    </a:lnL>
                    <a:lnR>
                      <a:noFill/>
                    </a:lnR>
                    <a:lnT w="28575"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n-US" sz="800" b="1" i="0" u="none" strike="noStrike" dirty="0">
                          <a:solidFill>
                            <a:srgbClr val="000000"/>
                          </a:solidFill>
                          <a:effectLst/>
                          <a:latin typeface="Arial" panose="020B0604020202020204" pitchFamily="34" charset="0"/>
                        </a:rPr>
                        <a:t>$ 1.1M to $ 2M</a:t>
                      </a:r>
                    </a:p>
                  </a:txBody>
                  <a:tcPr marL="8657" marR="8657" marT="8657" marB="0" anchor="ctr">
                    <a:lnL>
                      <a:noFill/>
                    </a:lnL>
                    <a:lnR>
                      <a:noFill/>
                    </a:lnR>
                    <a:lnT w="28575"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n-US" sz="800" b="1" i="0" u="none" strike="noStrike" dirty="0">
                          <a:solidFill>
                            <a:srgbClr val="000000"/>
                          </a:solidFill>
                          <a:effectLst/>
                          <a:latin typeface="Arial" panose="020B0604020202020204" pitchFamily="34" charset="0"/>
                        </a:rPr>
                        <a:t>$ 2.1M to $ 4M</a:t>
                      </a:r>
                    </a:p>
                  </a:txBody>
                  <a:tcPr marL="8657" marR="8657" marT="8657" marB="0" anchor="ctr">
                    <a:lnL>
                      <a:noFill/>
                    </a:lnL>
                    <a:lnR>
                      <a:noFill/>
                    </a:lnR>
                    <a:lnT w="28575"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n-US" sz="800" b="1" i="0" u="none" strike="noStrike" dirty="0">
                          <a:solidFill>
                            <a:srgbClr val="000000"/>
                          </a:solidFill>
                          <a:effectLst/>
                          <a:latin typeface="Arial" panose="020B0604020202020204" pitchFamily="34" charset="0"/>
                        </a:rPr>
                        <a:t>$ 4.1M to $ 7M</a:t>
                      </a:r>
                    </a:p>
                  </a:txBody>
                  <a:tcPr marL="8657" marR="8657" marT="8657" marB="0" anchor="ctr">
                    <a:lnL>
                      <a:noFill/>
                    </a:lnL>
                    <a:lnR>
                      <a:noFill/>
                    </a:lnR>
                    <a:lnT w="28575"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n-US" sz="800" b="1" i="0" u="none" strike="noStrike" dirty="0">
                          <a:solidFill>
                            <a:srgbClr val="000000"/>
                          </a:solidFill>
                          <a:effectLst/>
                          <a:latin typeface="Arial" panose="020B0604020202020204" pitchFamily="34" charset="0"/>
                        </a:rPr>
                        <a:t>$ 7.1M to $ 14M</a:t>
                      </a:r>
                    </a:p>
                  </a:txBody>
                  <a:tcPr marL="8657" marR="8657" marT="8657" marB="0" anchor="ctr">
                    <a:lnL>
                      <a:noFill/>
                    </a:lnL>
                    <a:lnR>
                      <a:noFill/>
                    </a:lnR>
                    <a:lnT w="28575"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n-US" sz="800" b="1" i="0" u="none" strike="noStrike" dirty="0">
                          <a:solidFill>
                            <a:srgbClr val="000000"/>
                          </a:solidFill>
                          <a:effectLst/>
                          <a:latin typeface="Arial" panose="020B0604020202020204" pitchFamily="34" charset="0"/>
                        </a:rPr>
                        <a:t>$ 14.1M to $ 25.5M</a:t>
                      </a:r>
                    </a:p>
                  </a:txBody>
                  <a:tcPr marL="8657" marR="8657" marT="8657" marB="0" anchor="ctr">
                    <a:lnL>
                      <a:noFill/>
                    </a:lnL>
                    <a:lnR>
                      <a:noFill/>
                    </a:lnR>
                    <a:lnT w="28575"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n-US" sz="800" b="1" i="0" u="none" strike="noStrike" dirty="0">
                          <a:solidFill>
                            <a:srgbClr val="000000"/>
                          </a:solidFill>
                          <a:effectLst/>
                          <a:latin typeface="Arial" panose="020B0604020202020204" pitchFamily="34" charset="0"/>
                        </a:rPr>
                        <a:t>$ 25.6M to $ 50M</a:t>
                      </a:r>
                    </a:p>
                  </a:txBody>
                  <a:tcPr marL="8657" marR="8657" marT="8657" marB="0" anchor="ctr">
                    <a:lnL>
                      <a:noFill/>
                    </a:lnL>
                    <a:lnR>
                      <a:noFill/>
                    </a:lnR>
                    <a:lnT w="28575"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en-US" sz="800" b="1" i="0" u="none" strike="noStrike" dirty="0">
                          <a:solidFill>
                            <a:srgbClr val="000000"/>
                          </a:solidFill>
                          <a:effectLst/>
                          <a:latin typeface="Arial" panose="020B0604020202020204" pitchFamily="34" charset="0"/>
                        </a:rPr>
                        <a:t>&gt; $50M</a:t>
                      </a:r>
                    </a:p>
                  </a:txBody>
                  <a:tcPr marL="8657" marR="8657" marT="8657" marB="0" anchor="ctr">
                    <a:lnL>
                      <a:noFill/>
                    </a:lnL>
                    <a:lnR>
                      <a:noFill/>
                    </a:lnR>
                    <a:lnT w="28575" cap="flat" cmpd="sng" algn="ctr">
                      <a:solidFill>
                        <a:schemeClr val="tx1"/>
                      </a:solidFill>
                      <a:prstDash val="solid"/>
                      <a:round/>
                      <a:headEnd type="none" w="med" len="med"/>
                      <a:tailEnd type="none" w="med" len="med"/>
                    </a:lnT>
                    <a:lnB>
                      <a:noFill/>
                    </a:lnB>
                    <a:solidFill>
                      <a:srgbClr val="FFFFFF"/>
                    </a:solidFill>
                  </a:tcPr>
                </a:tc>
              </a:tr>
            </a:tbl>
          </a:graphicData>
        </a:graphic>
      </p:graphicFrame>
      <p:sp>
        <p:nvSpPr>
          <p:cNvPr id="2" name="Title 1"/>
          <p:cNvSpPr>
            <a:spLocks noGrp="1"/>
          </p:cNvSpPr>
          <p:nvPr>
            <p:ph type="title"/>
          </p:nvPr>
        </p:nvSpPr>
        <p:spPr/>
        <p:txBody>
          <a:bodyPr/>
          <a:lstStyle/>
          <a:p>
            <a:pPr algn="r"/>
            <a:r>
              <a:rPr lang="en-US" sz="2800" dirty="0" smtClean="0">
                <a:latin typeface="Arial" pitchFamily="34" charset="0"/>
                <a:cs typeface="Arial" pitchFamily="34" charset="0"/>
              </a:rPr>
              <a:t>Financial Composite Index</a:t>
            </a:r>
            <a:br>
              <a:rPr lang="en-US" sz="2800" dirty="0" smtClean="0">
                <a:latin typeface="Arial" pitchFamily="34" charset="0"/>
                <a:cs typeface="Arial" pitchFamily="34" charset="0"/>
              </a:rPr>
            </a:br>
            <a:r>
              <a:rPr lang="en-US" sz="1600" dirty="0" smtClean="0">
                <a:latin typeface="Arial" pitchFamily="34" charset="0"/>
                <a:cs typeface="Arial" pitchFamily="34" charset="0"/>
              </a:rPr>
              <a:t>(Indicates How Well the Company Manages Its Obligations)</a:t>
            </a:r>
            <a:endParaRPr lang="en-US" sz="1600" dirty="0">
              <a:latin typeface="Arial" pitchFamily="34" charset="0"/>
              <a:cs typeface="Arial" pitchFamily="34" charset="0"/>
            </a:endParaRPr>
          </a:p>
        </p:txBody>
      </p:sp>
      <p:sp>
        <p:nvSpPr>
          <p:cNvPr id="6" name="Text Box 51"/>
          <p:cNvSpPr txBox="1">
            <a:spLocks noChangeArrowheads="1"/>
          </p:cNvSpPr>
          <p:nvPr/>
        </p:nvSpPr>
        <p:spPr bwMode="auto">
          <a:xfrm rot="5398000">
            <a:off x="-1434537" y="3199597"/>
            <a:ext cx="3657689" cy="457200"/>
          </a:xfrm>
          <a:prstGeom prst="rect">
            <a:avLst/>
          </a:prstGeom>
          <a:solidFill>
            <a:schemeClr val="bg1"/>
          </a:solidFill>
          <a:ln w="12700">
            <a:noFill/>
            <a:miter lim="800000"/>
            <a:headEnd/>
            <a:tailEnd/>
          </a:ln>
        </p:spPr>
        <p:txBody>
          <a:bodyPr wrap="square">
            <a:normAutofit/>
          </a:bodyPr>
          <a:lstStyle/>
          <a:p>
            <a:pPr algn="ctr"/>
            <a:r>
              <a:rPr lang="en-US" sz="1600" b="1" dirty="0">
                <a:latin typeface="Arial" pitchFamily="34" charset="0"/>
                <a:cs typeface="Arial" pitchFamily="34" charset="0"/>
              </a:rPr>
              <a:t>Credit </a:t>
            </a:r>
            <a:r>
              <a:rPr lang="en-US" sz="1600" b="1" dirty="0" smtClean="0">
                <a:latin typeface="Arial" pitchFamily="34" charset="0"/>
                <a:cs typeface="Arial" pitchFamily="34" charset="0"/>
              </a:rPr>
              <a:t>Worthiness</a:t>
            </a:r>
            <a:endParaRPr lang="en-US" sz="1600" b="1" dirty="0">
              <a:latin typeface="Arial" pitchFamily="34" charset="0"/>
              <a:cs typeface="Arial" pitchFamily="34" charset="0"/>
            </a:endParaRPr>
          </a:p>
        </p:txBody>
      </p:sp>
      <p:sp>
        <p:nvSpPr>
          <p:cNvPr id="56" name="Oval 223"/>
          <p:cNvSpPr>
            <a:spLocks noChangeArrowheads="1"/>
          </p:cNvSpPr>
          <p:nvPr/>
        </p:nvSpPr>
        <p:spPr bwMode="auto">
          <a:xfrm>
            <a:off x="6463950" y="2915116"/>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r>
              <a:rPr lang="en-US" sz="1400" b="1" dirty="0" smtClean="0">
                <a:latin typeface="Arial" pitchFamily="34" charset="0"/>
                <a:cs typeface="Arial" pitchFamily="34" charset="0"/>
              </a:rPr>
              <a:t>9</a:t>
            </a:r>
            <a:endParaRPr lang="en-US" sz="1400" b="1" dirty="0">
              <a:latin typeface="Arial" pitchFamily="34" charset="0"/>
              <a:cs typeface="Arial" pitchFamily="34" charset="0"/>
            </a:endParaRPr>
          </a:p>
        </p:txBody>
      </p:sp>
      <p:sp>
        <p:nvSpPr>
          <p:cNvPr id="67" name="Oval 227"/>
          <p:cNvSpPr>
            <a:spLocks noChangeArrowheads="1"/>
          </p:cNvSpPr>
          <p:nvPr/>
        </p:nvSpPr>
        <p:spPr bwMode="auto">
          <a:xfrm>
            <a:off x="4393956" y="3737474"/>
            <a:ext cx="365760" cy="274320"/>
          </a:xfrm>
          <a:prstGeom prst="ellipse">
            <a:avLst/>
          </a:prstGeom>
          <a:solidFill>
            <a:srgbClr val="FFFF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r>
              <a:rPr lang="en-US" sz="1400" b="1" dirty="0" smtClean="0">
                <a:latin typeface="Arial" pitchFamily="34" charset="0"/>
                <a:cs typeface="Arial" pitchFamily="34" charset="0"/>
              </a:rPr>
              <a:t>14</a:t>
            </a:r>
            <a:endParaRPr lang="en-US" sz="1400" b="1" dirty="0">
              <a:latin typeface="Arial" pitchFamily="34" charset="0"/>
              <a:cs typeface="Arial" pitchFamily="34" charset="0"/>
            </a:endParaRPr>
          </a:p>
        </p:txBody>
      </p:sp>
      <p:sp>
        <p:nvSpPr>
          <p:cNvPr id="78" name="Rectangle 190"/>
          <p:cNvSpPr>
            <a:spLocks noChangeArrowheads="1"/>
          </p:cNvSpPr>
          <p:nvPr/>
        </p:nvSpPr>
        <p:spPr bwMode="auto">
          <a:xfrm>
            <a:off x="8348528" y="2813769"/>
            <a:ext cx="244891" cy="265160"/>
          </a:xfrm>
          <a:prstGeom prst="rect">
            <a:avLst/>
          </a:prstGeom>
          <a:solidFill>
            <a:srgbClr val="92D050"/>
          </a:solidFill>
          <a:ln w="12700">
            <a:solidFill>
              <a:schemeClr val="tx1"/>
            </a:solidFill>
            <a:miter lim="800000"/>
            <a:headEnd/>
            <a:tailEnd/>
          </a:ln>
          <a:effectLst>
            <a:outerShdw blurRad="50800" dist="38100" dir="2700000" algn="tl" rotWithShape="0">
              <a:prstClr val="black">
                <a:alpha val="40000"/>
              </a:prstClr>
            </a:outerShdw>
          </a:effectLst>
        </p:spPr>
        <p:txBody>
          <a:bodyPr wrap="none" lIns="0" tIns="0" rIns="0" bIns="0" anchor="ctr">
            <a:normAutofit/>
          </a:bodyPr>
          <a:lstStyle/>
          <a:p>
            <a:pPr algn="ctr"/>
            <a:r>
              <a:rPr lang="en-US" sz="1400" b="1" dirty="0" smtClean="0">
                <a:latin typeface="Arial" pitchFamily="34" charset="0"/>
                <a:cs typeface="Arial" pitchFamily="34" charset="0"/>
              </a:rPr>
              <a:t>A</a:t>
            </a:r>
            <a:endParaRPr lang="en-US" sz="1400" b="1" dirty="0">
              <a:latin typeface="Arial" pitchFamily="34" charset="0"/>
              <a:cs typeface="Arial" pitchFamily="34" charset="0"/>
            </a:endParaRPr>
          </a:p>
        </p:txBody>
      </p:sp>
      <p:sp>
        <p:nvSpPr>
          <p:cNvPr id="89" name="Text Box 50"/>
          <p:cNvSpPr txBox="1">
            <a:spLocks noChangeArrowheads="1"/>
          </p:cNvSpPr>
          <p:nvPr/>
        </p:nvSpPr>
        <p:spPr bwMode="auto">
          <a:xfrm>
            <a:off x="762000" y="6019800"/>
            <a:ext cx="7411357" cy="408214"/>
          </a:xfrm>
          <a:prstGeom prst="rect">
            <a:avLst/>
          </a:prstGeom>
          <a:solidFill>
            <a:schemeClr val="bg1"/>
          </a:solidFill>
          <a:ln w="12700">
            <a:noFill/>
            <a:miter lim="800000"/>
            <a:headEnd/>
            <a:tailEnd/>
          </a:ln>
        </p:spPr>
        <p:txBody>
          <a:bodyPr wrap="square">
            <a:normAutofit fontScale="62500" lnSpcReduction="20000"/>
          </a:bodyPr>
          <a:lstStyle/>
          <a:p>
            <a:pPr>
              <a:defRPr/>
            </a:pPr>
            <a:r>
              <a:rPr lang="en-US" sz="1400" b="1" kern="0" dirty="0" smtClean="0">
                <a:latin typeface="Arial" pitchFamily="34" charset="0"/>
                <a:cs typeface="Arial" pitchFamily="34" charset="0"/>
              </a:rPr>
              <a:t>Financial Composite Index</a:t>
            </a:r>
          </a:p>
          <a:p>
            <a:pPr>
              <a:buFont typeface="Arial" pitchFamily="34" charset="0"/>
              <a:buChar char="•"/>
              <a:defRPr/>
            </a:pPr>
            <a:r>
              <a:rPr lang="en-US" sz="1100" kern="0" dirty="0" smtClean="0">
                <a:latin typeface="Arial" pitchFamily="34" charset="0"/>
                <a:cs typeface="Arial" pitchFamily="34" charset="0"/>
              </a:rPr>
              <a:t>Identified by Numeric code for small businesses and Alpha code for large businesses</a:t>
            </a:r>
          </a:p>
          <a:p>
            <a:pPr>
              <a:buFont typeface="Arial" pitchFamily="34" charset="0"/>
              <a:buChar char="•"/>
              <a:defRPr/>
            </a:pPr>
            <a:r>
              <a:rPr lang="en-US" sz="1100" kern="0" dirty="0" smtClean="0">
                <a:latin typeface="Arial" pitchFamily="34" charset="0"/>
                <a:cs typeface="Arial" pitchFamily="34" charset="0"/>
              </a:rPr>
              <a:t>Plotted by Percentage of D&amp;B Paydex against Industry Median and  Self-Reported Annualized Sales</a:t>
            </a:r>
          </a:p>
          <a:p>
            <a:endParaRPr lang="en-US" sz="1400" b="1" dirty="0" smtClean="0">
              <a:solidFill>
                <a:srgbClr val="0000FF"/>
              </a:solidFill>
              <a:latin typeface="Arial" pitchFamily="34" charset="0"/>
              <a:cs typeface="Arial" pitchFamily="34" charset="0"/>
            </a:endParaRPr>
          </a:p>
          <a:p>
            <a:endParaRPr lang="en-US" dirty="0">
              <a:latin typeface="Arial" pitchFamily="34" charset="0"/>
              <a:cs typeface="Arial" pitchFamily="34" charset="0"/>
            </a:endParaRPr>
          </a:p>
        </p:txBody>
      </p:sp>
      <p:sp>
        <p:nvSpPr>
          <p:cNvPr id="52" name="Oval 223"/>
          <p:cNvSpPr>
            <a:spLocks noChangeArrowheads="1"/>
          </p:cNvSpPr>
          <p:nvPr/>
        </p:nvSpPr>
        <p:spPr bwMode="auto">
          <a:xfrm>
            <a:off x="2710601" y="4543828"/>
            <a:ext cx="365760" cy="274320"/>
          </a:xfrm>
          <a:prstGeom prst="ellipse">
            <a:avLst/>
          </a:prstGeom>
          <a:solidFill>
            <a:srgbClr val="FF00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r>
              <a:rPr lang="en-US" sz="1400" b="1" dirty="0" smtClean="0">
                <a:latin typeface="Arial" pitchFamily="34" charset="0"/>
                <a:cs typeface="Arial" pitchFamily="34" charset="0"/>
              </a:rPr>
              <a:t>11</a:t>
            </a:r>
            <a:endParaRPr lang="en-US" sz="1400" b="1" dirty="0">
              <a:latin typeface="Arial" pitchFamily="34" charset="0"/>
              <a:cs typeface="Arial" pitchFamily="34" charset="0"/>
            </a:endParaRPr>
          </a:p>
        </p:txBody>
      </p:sp>
      <p:sp>
        <p:nvSpPr>
          <p:cNvPr id="55" name="Oval 223"/>
          <p:cNvSpPr>
            <a:spLocks noChangeArrowheads="1"/>
          </p:cNvSpPr>
          <p:nvPr/>
        </p:nvSpPr>
        <p:spPr bwMode="auto">
          <a:xfrm>
            <a:off x="1634972" y="3728851"/>
            <a:ext cx="365760" cy="274320"/>
          </a:xfrm>
          <a:prstGeom prst="ellipse">
            <a:avLst/>
          </a:prstGeom>
          <a:solidFill>
            <a:srgbClr val="FFFF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r>
              <a:rPr lang="en-US" sz="1400" b="1" dirty="0" smtClean="0">
                <a:latin typeface="Arial" pitchFamily="34" charset="0"/>
                <a:cs typeface="Arial" pitchFamily="34" charset="0"/>
              </a:rPr>
              <a:t>16</a:t>
            </a:r>
            <a:endParaRPr lang="en-US" sz="1400" b="1" dirty="0">
              <a:latin typeface="Arial" pitchFamily="34" charset="0"/>
              <a:cs typeface="Arial" pitchFamily="34" charset="0"/>
            </a:endParaRPr>
          </a:p>
        </p:txBody>
      </p:sp>
      <p:grpSp>
        <p:nvGrpSpPr>
          <p:cNvPr id="82" name="Group 20"/>
          <p:cNvGrpSpPr/>
          <p:nvPr/>
        </p:nvGrpSpPr>
        <p:grpSpPr>
          <a:xfrm>
            <a:off x="6316157" y="5988695"/>
            <a:ext cx="1600200" cy="762000"/>
            <a:chOff x="6324600" y="3200400"/>
            <a:chExt cx="2362200" cy="1066800"/>
          </a:xfrm>
        </p:grpSpPr>
        <p:sp>
          <p:nvSpPr>
            <p:cNvPr id="83" name="Rectangle 82"/>
            <p:cNvSpPr/>
            <p:nvPr/>
          </p:nvSpPr>
          <p:spPr bwMode="auto">
            <a:xfrm>
              <a:off x="6324600" y="3200400"/>
              <a:ext cx="2362200" cy="1066800"/>
            </a:xfrm>
            <a:prstGeom prst="rect">
              <a:avLst/>
            </a:prstGeom>
            <a:solidFill>
              <a:schemeClr val="bg1"/>
            </a:solidFill>
            <a:ln w="12700" cap="flat" cmpd="sng" algn="ctr">
              <a:solidFill>
                <a:schemeClr val="tx1"/>
              </a:solidFill>
              <a:prstDash val="solid"/>
              <a:round/>
              <a:headEnd type="none" w="med" len="med"/>
              <a:tailEnd type="none" w="med" len="med"/>
            </a:ln>
            <a:effectLst>
              <a:outerShdw blurRad="50800" dist="38100" dir="2700000" algn="tl" rotWithShape="0">
                <a:prstClr val="black"/>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84" name="Oval 191"/>
            <p:cNvSpPr>
              <a:spLocks noChangeArrowheads="1"/>
            </p:cNvSpPr>
            <p:nvPr/>
          </p:nvSpPr>
          <p:spPr bwMode="auto">
            <a:xfrm>
              <a:off x="6496051" y="3352799"/>
              <a:ext cx="285751" cy="381000"/>
            </a:xfrm>
            <a:prstGeom prst="ellipse">
              <a:avLst/>
            </a:prstGeom>
            <a:solidFill>
              <a:schemeClr val="bg1">
                <a:alpha val="75000"/>
              </a:schemeClr>
            </a:solidFill>
            <a:ln w="12700">
              <a:solidFill>
                <a:schemeClr val="tx1"/>
              </a:solidFill>
              <a:round/>
              <a:headEnd/>
              <a:tailEnd/>
            </a:ln>
          </p:spPr>
          <p:txBody>
            <a:bodyPr wrap="none" anchor="ctr"/>
            <a:lstStyle/>
            <a:p>
              <a:pPr algn="ctr"/>
              <a:r>
                <a:rPr lang="en-US" sz="1100" b="1" dirty="0" smtClean="0">
                  <a:latin typeface="Arial" pitchFamily="34" charset="0"/>
                  <a:cs typeface="Arial" pitchFamily="34" charset="0"/>
                </a:rPr>
                <a:t>#</a:t>
              </a:r>
              <a:endParaRPr lang="en-US" sz="1100" b="1" dirty="0">
                <a:latin typeface="Arial" pitchFamily="34" charset="0"/>
                <a:cs typeface="Arial" pitchFamily="34" charset="0"/>
              </a:endParaRPr>
            </a:p>
          </p:txBody>
        </p:sp>
        <p:sp>
          <p:nvSpPr>
            <p:cNvPr id="86" name="Rectangle 190"/>
            <p:cNvSpPr>
              <a:spLocks noChangeArrowheads="1"/>
            </p:cNvSpPr>
            <p:nvPr/>
          </p:nvSpPr>
          <p:spPr bwMode="auto">
            <a:xfrm>
              <a:off x="6553200" y="3810001"/>
              <a:ext cx="242888" cy="304800"/>
            </a:xfrm>
            <a:prstGeom prst="rect">
              <a:avLst/>
            </a:prstGeom>
            <a:solidFill>
              <a:schemeClr val="bg1"/>
            </a:solidFill>
            <a:ln w="12700">
              <a:solidFill>
                <a:schemeClr val="tx1"/>
              </a:solidFill>
              <a:miter lim="800000"/>
              <a:headEnd/>
              <a:tailEnd/>
            </a:ln>
          </p:spPr>
          <p:txBody>
            <a:bodyPr wrap="square" anchor="ctr">
              <a:noAutofit/>
            </a:bodyPr>
            <a:lstStyle/>
            <a:p>
              <a:pPr algn="ctr"/>
              <a:r>
                <a:rPr lang="en-US" sz="1100" b="1" dirty="0" smtClean="0">
                  <a:latin typeface="Arial" pitchFamily="34" charset="0"/>
                  <a:cs typeface="Arial" pitchFamily="34" charset="0"/>
                </a:rPr>
                <a:t>A</a:t>
              </a:r>
              <a:endParaRPr lang="en-US" sz="1100" b="1" dirty="0">
                <a:latin typeface="Arial" pitchFamily="34" charset="0"/>
                <a:cs typeface="Arial" pitchFamily="34" charset="0"/>
              </a:endParaRPr>
            </a:p>
          </p:txBody>
        </p:sp>
        <p:sp>
          <p:nvSpPr>
            <p:cNvPr id="90" name="Text Box 192"/>
            <p:cNvSpPr txBox="1">
              <a:spLocks noChangeArrowheads="1"/>
            </p:cNvSpPr>
            <p:nvPr/>
          </p:nvSpPr>
          <p:spPr bwMode="auto">
            <a:xfrm>
              <a:off x="6857999" y="3429000"/>
              <a:ext cx="1120389" cy="281735"/>
            </a:xfrm>
            <a:prstGeom prst="rect">
              <a:avLst/>
            </a:prstGeom>
            <a:solidFill>
              <a:schemeClr val="bg1"/>
            </a:solidFill>
            <a:ln w="12700">
              <a:noFill/>
              <a:miter lim="800000"/>
              <a:headEnd/>
              <a:tailEnd/>
            </a:ln>
          </p:spPr>
          <p:txBody>
            <a:bodyPr wrap="none">
              <a:spAutoFit/>
            </a:bodyPr>
            <a:lstStyle/>
            <a:p>
              <a:r>
                <a:rPr lang="en-US" sz="1100" dirty="0">
                  <a:latin typeface="Arial" pitchFamily="34" charset="0"/>
                  <a:cs typeface="Arial" pitchFamily="34" charset="0"/>
                </a:rPr>
                <a:t>= </a:t>
              </a:r>
              <a:r>
                <a:rPr lang="en-US" sz="1100" dirty="0" smtClean="0">
                  <a:latin typeface="Arial" pitchFamily="34" charset="0"/>
                  <a:cs typeface="Arial" pitchFamily="34" charset="0"/>
                </a:rPr>
                <a:t>SB RFI ID</a:t>
              </a:r>
              <a:endParaRPr lang="en-US" sz="1100" dirty="0">
                <a:latin typeface="Arial" pitchFamily="34" charset="0"/>
                <a:cs typeface="Arial" pitchFamily="34" charset="0"/>
              </a:endParaRPr>
            </a:p>
          </p:txBody>
        </p:sp>
        <p:sp>
          <p:nvSpPr>
            <p:cNvPr id="96" name="Text Box 193"/>
            <p:cNvSpPr txBox="1">
              <a:spLocks noChangeArrowheads="1"/>
            </p:cNvSpPr>
            <p:nvPr/>
          </p:nvSpPr>
          <p:spPr bwMode="auto">
            <a:xfrm>
              <a:off x="6857999" y="3810000"/>
              <a:ext cx="1568449" cy="281735"/>
            </a:xfrm>
            <a:prstGeom prst="rect">
              <a:avLst/>
            </a:prstGeom>
            <a:solidFill>
              <a:schemeClr val="bg1"/>
            </a:solidFill>
            <a:ln w="12700">
              <a:noFill/>
              <a:miter lim="800000"/>
              <a:headEnd/>
              <a:tailEnd/>
            </a:ln>
          </p:spPr>
          <p:txBody>
            <a:bodyPr>
              <a:spAutoFit/>
            </a:bodyPr>
            <a:lstStyle/>
            <a:p>
              <a:r>
                <a:rPr lang="en-US" sz="1100" dirty="0">
                  <a:latin typeface="Arial" pitchFamily="34" charset="0"/>
                  <a:cs typeface="Arial" pitchFamily="34" charset="0"/>
                </a:rPr>
                <a:t>= </a:t>
              </a:r>
              <a:r>
                <a:rPr lang="en-US" sz="1100" dirty="0" smtClean="0">
                  <a:latin typeface="Arial" pitchFamily="34" charset="0"/>
                  <a:cs typeface="Arial" pitchFamily="34" charset="0"/>
                </a:rPr>
                <a:t>LB RFI ID</a:t>
              </a:r>
              <a:endParaRPr lang="en-US" sz="1100" dirty="0">
                <a:latin typeface="Arial" pitchFamily="34" charset="0"/>
                <a:cs typeface="Arial" pitchFamily="34" charset="0"/>
              </a:endParaRPr>
            </a:p>
          </p:txBody>
        </p:sp>
      </p:grpSp>
      <p:sp>
        <p:nvSpPr>
          <p:cNvPr id="14" name="TextBox 13"/>
          <p:cNvSpPr txBox="1"/>
          <p:nvPr/>
        </p:nvSpPr>
        <p:spPr>
          <a:xfrm>
            <a:off x="3535370" y="5851216"/>
            <a:ext cx="2704587" cy="230832"/>
          </a:xfrm>
          <a:prstGeom prst="rect">
            <a:avLst/>
          </a:prstGeom>
          <a:noFill/>
        </p:spPr>
        <p:txBody>
          <a:bodyPr wrap="none" rtlCol="0">
            <a:spAutoFit/>
          </a:bodyPr>
          <a:lstStyle/>
          <a:p>
            <a:r>
              <a:rPr lang="en-US" sz="900" dirty="0" smtClean="0"/>
              <a:t>Respondent Annual Average Revenues (Millions)</a:t>
            </a:r>
            <a:endParaRPr lang="en-US" sz="900" dirty="0"/>
          </a:p>
        </p:txBody>
      </p:sp>
      <p:sp>
        <p:nvSpPr>
          <p:cNvPr id="57" name="Oval 226"/>
          <p:cNvSpPr>
            <a:spLocks noChangeArrowheads="1"/>
          </p:cNvSpPr>
          <p:nvPr/>
        </p:nvSpPr>
        <p:spPr bwMode="auto">
          <a:xfrm>
            <a:off x="6553283" y="2150695"/>
            <a:ext cx="365760" cy="274320"/>
          </a:xfrm>
          <a:prstGeom prst="ellipse">
            <a:avLst/>
          </a:prstGeom>
          <a:solidFill>
            <a:srgbClr val="00B0F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23</a:t>
            </a:r>
            <a:endParaRPr lang="en-US" sz="1400" b="1" dirty="0">
              <a:latin typeface="Arial" pitchFamily="34" charset="0"/>
              <a:cs typeface="Arial" pitchFamily="34" charset="0"/>
            </a:endParaRPr>
          </a:p>
        </p:txBody>
      </p:sp>
      <p:sp>
        <p:nvSpPr>
          <p:cNvPr id="58" name="Oval 226"/>
          <p:cNvSpPr>
            <a:spLocks noChangeArrowheads="1"/>
          </p:cNvSpPr>
          <p:nvPr/>
        </p:nvSpPr>
        <p:spPr bwMode="auto">
          <a:xfrm>
            <a:off x="7141638" y="3772047"/>
            <a:ext cx="365760" cy="274320"/>
          </a:xfrm>
          <a:prstGeom prst="ellipse">
            <a:avLst/>
          </a:prstGeom>
          <a:solidFill>
            <a:srgbClr val="FFFF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22</a:t>
            </a:r>
            <a:endParaRPr lang="en-US" sz="1400" b="1" dirty="0">
              <a:latin typeface="Arial" pitchFamily="34" charset="0"/>
              <a:cs typeface="Arial" pitchFamily="34" charset="0"/>
            </a:endParaRPr>
          </a:p>
        </p:txBody>
      </p:sp>
      <p:sp>
        <p:nvSpPr>
          <p:cNvPr id="59" name="Oval 226"/>
          <p:cNvSpPr>
            <a:spLocks noChangeArrowheads="1"/>
          </p:cNvSpPr>
          <p:nvPr/>
        </p:nvSpPr>
        <p:spPr bwMode="auto">
          <a:xfrm>
            <a:off x="6025788" y="2172371"/>
            <a:ext cx="365760" cy="274320"/>
          </a:xfrm>
          <a:prstGeom prst="ellipse">
            <a:avLst/>
          </a:prstGeom>
          <a:solidFill>
            <a:srgbClr val="00B0F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21</a:t>
            </a:r>
            <a:endParaRPr lang="en-US" sz="1400" b="1" dirty="0">
              <a:latin typeface="Arial" pitchFamily="34" charset="0"/>
              <a:cs typeface="Arial" pitchFamily="34" charset="0"/>
            </a:endParaRPr>
          </a:p>
        </p:txBody>
      </p:sp>
      <p:sp>
        <p:nvSpPr>
          <p:cNvPr id="61" name="Oval 226"/>
          <p:cNvSpPr>
            <a:spLocks noChangeArrowheads="1"/>
          </p:cNvSpPr>
          <p:nvPr/>
        </p:nvSpPr>
        <p:spPr bwMode="auto">
          <a:xfrm>
            <a:off x="3718785" y="3591691"/>
            <a:ext cx="365760" cy="274320"/>
          </a:xfrm>
          <a:prstGeom prst="ellipse">
            <a:avLst/>
          </a:prstGeom>
          <a:solidFill>
            <a:srgbClr val="FFFF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20</a:t>
            </a:r>
            <a:endParaRPr lang="en-US" sz="1400" b="1" dirty="0">
              <a:latin typeface="Arial" pitchFamily="34" charset="0"/>
              <a:cs typeface="Arial" pitchFamily="34" charset="0"/>
            </a:endParaRPr>
          </a:p>
        </p:txBody>
      </p:sp>
      <p:sp>
        <p:nvSpPr>
          <p:cNvPr id="62" name="Oval 226"/>
          <p:cNvSpPr>
            <a:spLocks noChangeArrowheads="1"/>
          </p:cNvSpPr>
          <p:nvPr/>
        </p:nvSpPr>
        <p:spPr bwMode="auto">
          <a:xfrm>
            <a:off x="5511861" y="3100074"/>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19</a:t>
            </a:r>
            <a:endParaRPr lang="en-US" sz="1400" b="1" dirty="0">
              <a:latin typeface="Arial" pitchFamily="34" charset="0"/>
              <a:cs typeface="Arial" pitchFamily="34" charset="0"/>
            </a:endParaRPr>
          </a:p>
        </p:txBody>
      </p:sp>
      <p:sp>
        <p:nvSpPr>
          <p:cNvPr id="63" name="Oval 226"/>
          <p:cNvSpPr>
            <a:spLocks noChangeArrowheads="1"/>
          </p:cNvSpPr>
          <p:nvPr/>
        </p:nvSpPr>
        <p:spPr bwMode="auto">
          <a:xfrm>
            <a:off x="5434914" y="2938601"/>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18</a:t>
            </a:r>
            <a:endParaRPr lang="en-US" sz="1400" b="1" dirty="0">
              <a:latin typeface="Arial" pitchFamily="34" charset="0"/>
              <a:cs typeface="Arial" pitchFamily="34" charset="0"/>
            </a:endParaRPr>
          </a:p>
        </p:txBody>
      </p:sp>
      <p:sp>
        <p:nvSpPr>
          <p:cNvPr id="64" name="Oval 226"/>
          <p:cNvSpPr>
            <a:spLocks noChangeArrowheads="1"/>
          </p:cNvSpPr>
          <p:nvPr/>
        </p:nvSpPr>
        <p:spPr bwMode="auto">
          <a:xfrm>
            <a:off x="7094864" y="2172371"/>
            <a:ext cx="365760" cy="274320"/>
          </a:xfrm>
          <a:prstGeom prst="ellipse">
            <a:avLst/>
          </a:prstGeom>
          <a:solidFill>
            <a:srgbClr val="00B0F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17</a:t>
            </a:r>
            <a:endParaRPr lang="en-US" sz="1400" b="1" dirty="0">
              <a:latin typeface="Arial" pitchFamily="34" charset="0"/>
              <a:cs typeface="Arial" pitchFamily="34" charset="0"/>
            </a:endParaRPr>
          </a:p>
        </p:txBody>
      </p:sp>
      <p:sp>
        <p:nvSpPr>
          <p:cNvPr id="65" name="Oval 226"/>
          <p:cNvSpPr>
            <a:spLocks noChangeArrowheads="1"/>
          </p:cNvSpPr>
          <p:nvPr/>
        </p:nvSpPr>
        <p:spPr bwMode="auto">
          <a:xfrm>
            <a:off x="7141638" y="2766226"/>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15</a:t>
            </a:r>
            <a:endParaRPr lang="en-US" sz="1400" b="1" dirty="0">
              <a:latin typeface="Arial" pitchFamily="34" charset="0"/>
              <a:cs typeface="Arial" pitchFamily="34" charset="0"/>
            </a:endParaRPr>
          </a:p>
        </p:txBody>
      </p:sp>
      <p:sp>
        <p:nvSpPr>
          <p:cNvPr id="68" name="Oval 226"/>
          <p:cNvSpPr>
            <a:spLocks noChangeArrowheads="1"/>
          </p:cNvSpPr>
          <p:nvPr/>
        </p:nvSpPr>
        <p:spPr bwMode="auto">
          <a:xfrm>
            <a:off x="3855009" y="3728851"/>
            <a:ext cx="365760" cy="274320"/>
          </a:xfrm>
          <a:prstGeom prst="ellipse">
            <a:avLst/>
          </a:prstGeom>
          <a:solidFill>
            <a:srgbClr val="FFFF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a:latin typeface="Arial" pitchFamily="34" charset="0"/>
                <a:cs typeface="Arial" pitchFamily="34" charset="0"/>
              </a:rPr>
              <a:t>8</a:t>
            </a:r>
          </a:p>
        </p:txBody>
      </p:sp>
      <p:sp>
        <p:nvSpPr>
          <p:cNvPr id="69" name="Oval 226"/>
          <p:cNvSpPr>
            <a:spLocks noChangeArrowheads="1"/>
          </p:cNvSpPr>
          <p:nvPr/>
        </p:nvSpPr>
        <p:spPr bwMode="auto">
          <a:xfrm>
            <a:off x="5469481" y="2172371"/>
            <a:ext cx="365760" cy="274320"/>
          </a:xfrm>
          <a:prstGeom prst="ellipse">
            <a:avLst/>
          </a:prstGeom>
          <a:solidFill>
            <a:srgbClr val="00B0F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12</a:t>
            </a:r>
            <a:endParaRPr lang="en-US" sz="1400" b="1" dirty="0">
              <a:latin typeface="Arial" pitchFamily="34" charset="0"/>
              <a:cs typeface="Arial" pitchFamily="34" charset="0"/>
            </a:endParaRPr>
          </a:p>
        </p:txBody>
      </p:sp>
      <p:sp>
        <p:nvSpPr>
          <p:cNvPr id="71" name="Oval 226"/>
          <p:cNvSpPr>
            <a:spLocks noChangeArrowheads="1"/>
          </p:cNvSpPr>
          <p:nvPr/>
        </p:nvSpPr>
        <p:spPr bwMode="auto">
          <a:xfrm>
            <a:off x="4887663" y="3755296"/>
            <a:ext cx="365760" cy="274320"/>
          </a:xfrm>
          <a:prstGeom prst="ellipse">
            <a:avLst/>
          </a:prstGeom>
          <a:solidFill>
            <a:srgbClr val="FFFF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a:latin typeface="Arial" pitchFamily="34" charset="0"/>
                <a:cs typeface="Arial" pitchFamily="34" charset="0"/>
              </a:rPr>
              <a:t>7</a:t>
            </a:r>
          </a:p>
        </p:txBody>
      </p:sp>
      <p:sp>
        <p:nvSpPr>
          <p:cNvPr id="72" name="Oval 226"/>
          <p:cNvSpPr>
            <a:spLocks noChangeArrowheads="1"/>
          </p:cNvSpPr>
          <p:nvPr/>
        </p:nvSpPr>
        <p:spPr bwMode="auto">
          <a:xfrm>
            <a:off x="3259163" y="4533290"/>
            <a:ext cx="365760" cy="274320"/>
          </a:xfrm>
          <a:prstGeom prst="ellipse">
            <a:avLst/>
          </a:prstGeom>
          <a:solidFill>
            <a:srgbClr val="FF00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a:latin typeface="Arial" pitchFamily="34" charset="0"/>
                <a:cs typeface="Arial" pitchFamily="34" charset="0"/>
              </a:rPr>
              <a:t>6</a:t>
            </a:r>
          </a:p>
        </p:txBody>
      </p:sp>
      <p:sp>
        <p:nvSpPr>
          <p:cNvPr id="73" name="Oval 226"/>
          <p:cNvSpPr>
            <a:spLocks noChangeArrowheads="1"/>
          </p:cNvSpPr>
          <p:nvPr/>
        </p:nvSpPr>
        <p:spPr bwMode="auto">
          <a:xfrm>
            <a:off x="7133236" y="2918938"/>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a:latin typeface="Arial" pitchFamily="34" charset="0"/>
                <a:cs typeface="Arial" pitchFamily="34" charset="0"/>
              </a:rPr>
              <a:t>5</a:t>
            </a:r>
          </a:p>
        </p:txBody>
      </p:sp>
      <p:sp>
        <p:nvSpPr>
          <p:cNvPr id="74" name="Oval 226"/>
          <p:cNvSpPr>
            <a:spLocks noChangeArrowheads="1"/>
          </p:cNvSpPr>
          <p:nvPr/>
        </p:nvSpPr>
        <p:spPr bwMode="auto">
          <a:xfrm>
            <a:off x="6048944" y="2861708"/>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a:latin typeface="Arial" pitchFamily="34" charset="0"/>
                <a:cs typeface="Arial" pitchFamily="34" charset="0"/>
              </a:rPr>
              <a:t>4</a:t>
            </a:r>
          </a:p>
        </p:txBody>
      </p:sp>
      <p:sp>
        <p:nvSpPr>
          <p:cNvPr id="75" name="Oval 226"/>
          <p:cNvSpPr>
            <a:spLocks noChangeArrowheads="1"/>
          </p:cNvSpPr>
          <p:nvPr/>
        </p:nvSpPr>
        <p:spPr bwMode="auto">
          <a:xfrm>
            <a:off x="6675120" y="2992209"/>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a:latin typeface="Arial" pitchFamily="34" charset="0"/>
                <a:cs typeface="Arial" pitchFamily="34" charset="0"/>
              </a:rPr>
              <a:t>3</a:t>
            </a:r>
          </a:p>
        </p:txBody>
      </p:sp>
      <p:sp>
        <p:nvSpPr>
          <p:cNvPr id="60" name="Oval 223"/>
          <p:cNvSpPr>
            <a:spLocks noChangeArrowheads="1"/>
          </p:cNvSpPr>
          <p:nvPr/>
        </p:nvSpPr>
        <p:spPr bwMode="auto">
          <a:xfrm>
            <a:off x="7133236" y="3077751"/>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r>
              <a:rPr lang="en-US" sz="1400" b="1" dirty="0">
                <a:latin typeface="Arial" pitchFamily="34" charset="0"/>
                <a:cs typeface="Arial" pitchFamily="34" charset="0"/>
              </a:rPr>
              <a:t>1</a:t>
            </a:r>
            <a:r>
              <a:rPr lang="en-US" sz="1400" b="1" dirty="0" smtClean="0">
                <a:latin typeface="Arial" pitchFamily="34" charset="0"/>
                <a:cs typeface="Arial" pitchFamily="34" charset="0"/>
              </a:rPr>
              <a:t>0</a:t>
            </a:r>
            <a:endParaRPr lang="en-US" sz="1400" b="1" dirty="0">
              <a:latin typeface="Arial" pitchFamily="34" charset="0"/>
              <a:cs typeface="Arial" pitchFamily="34" charset="0"/>
            </a:endParaRPr>
          </a:p>
        </p:txBody>
      </p:sp>
      <p:sp>
        <p:nvSpPr>
          <p:cNvPr id="70" name="Oval 223"/>
          <p:cNvSpPr>
            <a:spLocks noChangeArrowheads="1"/>
          </p:cNvSpPr>
          <p:nvPr/>
        </p:nvSpPr>
        <p:spPr bwMode="auto">
          <a:xfrm>
            <a:off x="3745816" y="3930189"/>
            <a:ext cx="365760" cy="274320"/>
          </a:xfrm>
          <a:prstGeom prst="ellipse">
            <a:avLst/>
          </a:prstGeom>
          <a:solidFill>
            <a:srgbClr val="FFFF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r>
              <a:rPr lang="en-US" sz="1400" b="1" dirty="0" smtClean="0">
                <a:latin typeface="Arial" pitchFamily="34" charset="0"/>
                <a:cs typeface="Arial" pitchFamily="34" charset="0"/>
              </a:rPr>
              <a:t>13</a:t>
            </a:r>
            <a:endParaRPr lang="en-US" sz="1400" b="1" dirty="0">
              <a:latin typeface="Arial" pitchFamily="34" charset="0"/>
              <a:cs typeface="Arial" pitchFamily="34" charset="0"/>
            </a:endParaRPr>
          </a:p>
        </p:txBody>
      </p:sp>
      <p:sp>
        <p:nvSpPr>
          <p:cNvPr id="3" name="Slide Number Placeholder 2"/>
          <p:cNvSpPr>
            <a:spLocks noGrp="1"/>
          </p:cNvSpPr>
          <p:nvPr>
            <p:ph type="sldNum" sz="quarter" idx="10"/>
          </p:nvPr>
        </p:nvSpPr>
        <p:spPr/>
        <p:txBody>
          <a:bodyPr/>
          <a:lstStyle/>
          <a:p>
            <a:fld id="{32FCF0CE-13DC-488E-9D1E-7D75B1BCA9F6}" type="slidenum">
              <a:rPr lang="en-US" smtClean="0"/>
              <a:t>44</a:t>
            </a:fld>
            <a:endParaRPr lang="en-US" dirty="0"/>
          </a:p>
        </p:txBody>
      </p:sp>
      <p:sp>
        <p:nvSpPr>
          <p:cNvPr id="76" name="Rectangle 190"/>
          <p:cNvSpPr>
            <a:spLocks noChangeArrowheads="1"/>
          </p:cNvSpPr>
          <p:nvPr/>
        </p:nvSpPr>
        <p:spPr bwMode="auto">
          <a:xfrm>
            <a:off x="8348527" y="3765670"/>
            <a:ext cx="244891" cy="265160"/>
          </a:xfrm>
          <a:prstGeom prst="rect">
            <a:avLst/>
          </a:prstGeom>
          <a:solidFill>
            <a:srgbClr val="FFFF00"/>
          </a:solidFill>
          <a:ln w="12700">
            <a:solidFill>
              <a:schemeClr val="tx1"/>
            </a:solidFill>
            <a:miter lim="800000"/>
            <a:headEnd/>
            <a:tailEnd/>
          </a:ln>
          <a:effectLst>
            <a:outerShdw blurRad="50800" dist="38100" dir="2700000" algn="tl" rotWithShape="0">
              <a:prstClr val="black">
                <a:alpha val="40000"/>
              </a:prstClr>
            </a:outerShdw>
          </a:effectLst>
        </p:spPr>
        <p:txBody>
          <a:bodyPr wrap="none" lIns="0" tIns="0" rIns="0" bIns="0" anchor="ctr">
            <a:normAutofit/>
          </a:bodyPr>
          <a:lstStyle/>
          <a:p>
            <a:pPr algn="ctr"/>
            <a:r>
              <a:rPr lang="en-US" sz="1400" b="1" dirty="0" smtClean="0">
                <a:latin typeface="Arial" pitchFamily="34" charset="0"/>
                <a:cs typeface="Arial" pitchFamily="34" charset="0"/>
              </a:rPr>
              <a:t>B</a:t>
            </a:r>
            <a:endParaRPr lang="en-US" sz="1400" b="1" dirty="0">
              <a:latin typeface="Arial" pitchFamily="34" charset="0"/>
              <a:cs typeface="Arial" pitchFamily="34" charset="0"/>
            </a:endParaRPr>
          </a:p>
        </p:txBody>
      </p:sp>
      <p:sp>
        <p:nvSpPr>
          <p:cNvPr id="79" name="Rectangle 190"/>
          <p:cNvSpPr>
            <a:spLocks noChangeArrowheads="1"/>
          </p:cNvSpPr>
          <p:nvPr/>
        </p:nvSpPr>
        <p:spPr bwMode="auto">
          <a:xfrm>
            <a:off x="7789133" y="2852565"/>
            <a:ext cx="244891" cy="265160"/>
          </a:xfrm>
          <a:prstGeom prst="rect">
            <a:avLst/>
          </a:prstGeom>
          <a:solidFill>
            <a:srgbClr val="92D050"/>
          </a:solidFill>
          <a:ln w="12700">
            <a:solidFill>
              <a:schemeClr val="tx1"/>
            </a:solidFill>
            <a:miter lim="800000"/>
            <a:headEnd/>
            <a:tailEnd/>
          </a:ln>
          <a:effectLst>
            <a:outerShdw blurRad="50800" dist="38100" dir="2700000" algn="tl" rotWithShape="0">
              <a:prstClr val="black">
                <a:alpha val="40000"/>
              </a:prstClr>
            </a:outerShdw>
          </a:effectLst>
        </p:spPr>
        <p:txBody>
          <a:bodyPr wrap="none" lIns="0" tIns="0" rIns="0" bIns="0" anchor="ctr">
            <a:normAutofit/>
          </a:bodyPr>
          <a:lstStyle/>
          <a:p>
            <a:pPr algn="ctr"/>
            <a:r>
              <a:rPr lang="en-US" sz="1400" b="1" dirty="0">
                <a:latin typeface="Arial" pitchFamily="34" charset="0"/>
                <a:cs typeface="Arial" pitchFamily="34" charset="0"/>
              </a:rPr>
              <a:t>C</a:t>
            </a:r>
          </a:p>
        </p:txBody>
      </p:sp>
      <p:sp>
        <p:nvSpPr>
          <p:cNvPr id="80" name="Rectangle 190"/>
          <p:cNvSpPr>
            <a:spLocks noChangeArrowheads="1"/>
          </p:cNvSpPr>
          <p:nvPr/>
        </p:nvSpPr>
        <p:spPr bwMode="auto">
          <a:xfrm>
            <a:off x="8268749" y="3072398"/>
            <a:ext cx="244891" cy="265160"/>
          </a:xfrm>
          <a:prstGeom prst="rect">
            <a:avLst/>
          </a:prstGeom>
          <a:solidFill>
            <a:srgbClr val="92D050"/>
          </a:solidFill>
          <a:ln w="12700">
            <a:solidFill>
              <a:schemeClr val="tx1"/>
            </a:solidFill>
            <a:miter lim="800000"/>
            <a:headEnd/>
            <a:tailEnd/>
          </a:ln>
          <a:effectLst>
            <a:outerShdw blurRad="50800" dist="38100" dir="2700000" algn="tl" rotWithShape="0">
              <a:prstClr val="black">
                <a:alpha val="40000"/>
              </a:prstClr>
            </a:outerShdw>
          </a:effectLst>
        </p:spPr>
        <p:txBody>
          <a:bodyPr wrap="none" lIns="0" tIns="0" rIns="0" bIns="0" anchor="ctr">
            <a:normAutofit/>
          </a:bodyPr>
          <a:lstStyle/>
          <a:p>
            <a:pPr algn="ctr"/>
            <a:r>
              <a:rPr lang="en-US" sz="1400" b="1" dirty="0" smtClean="0">
                <a:latin typeface="Arial" pitchFamily="34" charset="0"/>
                <a:cs typeface="Arial" pitchFamily="34" charset="0"/>
              </a:rPr>
              <a:t>D</a:t>
            </a:r>
            <a:endParaRPr lang="en-US" sz="1400" b="1" dirty="0">
              <a:latin typeface="Arial" pitchFamily="34" charset="0"/>
              <a:cs typeface="Arial" pitchFamily="34" charset="0"/>
            </a:endParaRPr>
          </a:p>
        </p:txBody>
      </p:sp>
      <p:sp>
        <p:nvSpPr>
          <p:cNvPr id="77" name="Oval 226"/>
          <p:cNvSpPr>
            <a:spLocks noChangeArrowheads="1"/>
          </p:cNvSpPr>
          <p:nvPr/>
        </p:nvSpPr>
        <p:spPr bwMode="auto">
          <a:xfrm>
            <a:off x="6625874" y="2777943"/>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a:latin typeface="Arial" pitchFamily="34" charset="0"/>
                <a:cs typeface="Arial" pitchFamily="34" charset="0"/>
              </a:rPr>
              <a:t>1</a:t>
            </a:r>
          </a:p>
        </p:txBody>
      </p:sp>
      <p:sp>
        <p:nvSpPr>
          <p:cNvPr id="47" name="Oval 226"/>
          <p:cNvSpPr>
            <a:spLocks noChangeArrowheads="1"/>
          </p:cNvSpPr>
          <p:nvPr/>
        </p:nvSpPr>
        <p:spPr bwMode="auto">
          <a:xfrm>
            <a:off x="3169610" y="2825754"/>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2</a:t>
            </a:r>
            <a:endParaRPr lang="en-US" sz="1400" b="1" dirty="0">
              <a:latin typeface="Arial" pitchFamily="34" charset="0"/>
              <a:cs typeface="Arial" pitchFamily="34" charset="0"/>
            </a:endParaRPr>
          </a:p>
        </p:txBody>
      </p:sp>
    </p:spTree>
    <p:extLst>
      <p:ext uri="{BB962C8B-B14F-4D97-AF65-F5344CB8AC3E}">
        <p14:creationId xmlns:p14="http://schemas.microsoft.com/office/powerpoint/2010/main" val="3667939957"/>
      </p:ext>
    </p:extLst>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noFill/>
        </p:spPr>
        <p:txBody>
          <a:bodyPr/>
          <a:lstStyle/>
          <a:p>
            <a:pPr algn="r"/>
            <a:r>
              <a:rPr lang="en-US" sz="2800" dirty="0" smtClean="0">
                <a:latin typeface="Arial" pitchFamily="34" charset="0"/>
                <a:cs typeface="Arial" pitchFamily="34" charset="0"/>
              </a:rPr>
              <a:t>Probability of Performance</a:t>
            </a:r>
            <a:endParaRPr lang="en-US" sz="2800" dirty="0" smtClean="0">
              <a:solidFill>
                <a:srgbClr val="0000FF"/>
              </a:solidFill>
              <a:latin typeface="Arial" pitchFamily="34" charset="0"/>
              <a:cs typeface="Arial" pitchFamily="34" charset="0"/>
            </a:endParaRPr>
          </a:p>
        </p:txBody>
      </p:sp>
      <p:sp>
        <p:nvSpPr>
          <p:cNvPr id="26628" name="Rectangle 54"/>
          <p:cNvSpPr>
            <a:spLocks noGrp="1" noChangeArrowheads="1"/>
          </p:cNvSpPr>
          <p:nvPr>
            <p:ph idx="1"/>
          </p:nvPr>
        </p:nvSpPr>
        <p:spPr>
          <a:xfrm>
            <a:off x="762000" y="1752600"/>
            <a:ext cx="3733800" cy="2971800"/>
          </a:xfrm>
          <a:noFill/>
        </p:spPr>
        <p:txBody>
          <a:bodyPr>
            <a:normAutofit fontScale="92500" lnSpcReduction="10000"/>
          </a:bodyPr>
          <a:lstStyle/>
          <a:p>
            <a:pPr>
              <a:buNone/>
            </a:pPr>
            <a:r>
              <a:rPr lang="en-US" sz="1900" dirty="0" smtClean="0">
                <a:latin typeface="Arial" pitchFamily="34" charset="0"/>
                <a:cs typeface="Arial" pitchFamily="34" charset="0"/>
              </a:rPr>
              <a:t>STEP 2:  Map FCI versus Total Score for each company</a:t>
            </a:r>
          </a:p>
          <a:p>
            <a:pPr marL="1143000" lvl="2" indent="-457200">
              <a:buFont typeface="+mj-lt"/>
              <a:buAutoNum type="alphaLcParenR"/>
            </a:pPr>
            <a:r>
              <a:rPr lang="en-US" sz="1700" dirty="0" smtClean="0">
                <a:latin typeface="Arial" pitchFamily="34" charset="0"/>
                <a:cs typeface="Arial" pitchFamily="34" charset="0"/>
              </a:rPr>
              <a:t>Map FCI versus score from weighted performance criteria</a:t>
            </a:r>
          </a:p>
          <a:p>
            <a:pPr marL="1143000" lvl="2" indent="-457200">
              <a:buFont typeface="+mj-lt"/>
              <a:buAutoNum type="alphaLcParenR"/>
            </a:pPr>
            <a:r>
              <a:rPr lang="en-US" sz="1700" dirty="0" smtClean="0">
                <a:latin typeface="Arial" pitchFamily="34" charset="0"/>
                <a:cs typeface="Arial" pitchFamily="34" charset="0"/>
              </a:rPr>
              <a:t>Extract color-coded visualization of relative performance for the set</a:t>
            </a:r>
          </a:p>
          <a:p>
            <a:pPr marL="1143000" lvl="2" indent="-457200">
              <a:buFont typeface="+mj-lt"/>
              <a:buAutoNum type="alphaLcParenR"/>
            </a:pPr>
            <a:r>
              <a:rPr lang="en-US" sz="1700" dirty="0" smtClean="0">
                <a:latin typeface="Arial" pitchFamily="34" charset="0"/>
                <a:cs typeface="Arial" pitchFamily="34" charset="0"/>
              </a:rPr>
              <a:t>Identify affinity sub-set that represents the most likely high performers</a:t>
            </a:r>
            <a:endParaRPr lang="en-US" sz="1100" dirty="0" smtClean="0">
              <a:latin typeface="Arial" pitchFamily="34" charset="0"/>
              <a:cs typeface="Arial" pitchFamily="34" charset="0"/>
            </a:endParaRPr>
          </a:p>
        </p:txBody>
      </p:sp>
      <p:sp>
        <p:nvSpPr>
          <p:cNvPr id="6" name="Rectangle 5"/>
          <p:cNvSpPr/>
          <p:nvPr/>
        </p:nvSpPr>
        <p:spPr>
          <a:xfrm>
            <a:off x="1219200" y="4800600"/>
            <a:ext cx="7010400" cy="990600"/>
          </a:xfrm>
          <a:prstGeom prst="rect">
            <a:avLst/>
          </a:prstGeom>
        </p:spPr>
        <p:txBody>
          <a:bodyPr wrap="square">
            <a:normAutofit lnSpcReduction="10000"/>
          </a:bodyPr>
          <a:lstStyle/>
          <a:p>
            <a:pPr marL="468313" indent="-468313">
              <a:buFont typeface="Wingdings" pitchFamily="2" charset="2"/>
              <a:buChar char="Ø"/>
            </a:pPr>
            <a:r>
              <a:rPr lang="en-US" sz="2000" dirty="0" smtClean="0">
                <a:latin typeface="Arial" pitchFamily="34" charset="0"/>
                <a:cs typeface="Arial" pitchFamily="34" charset="0"/>
              </a:rPr>
              <a:t>Creates a performance comparison independent of company size and revenue</a:t>
            </a:r>
          </a:p>
          <a:p>
            <a:pPr marL="468313" indent="-468313">
              <a:buFont typeface="Wingdings" pitchFamily="2" charset="2"/>
              <a:buChar char="Ø"/>
            </a:pPr>
            <a:r>
              <a:rPr lang="en-US" sz="2000" dirty="0" smtClean="0">
                <a:latin typeface="Arial" pitchFamily="34" charset="0"/>
                <a:cs typeface="Arial" pitchFamily="34" charset="0"/>
              </a:rPr>
              <a:t>Consistently produces an objective provable result</a:t>
            </a:r>
          </a:p>
        </p:txBody>
      </p:sp>
      <p:graphicFrame>
        <p:nvGraphicFramePr>
          <p:cNvPr id="10" name="Table 9"/>
          <p:cNvGraphicFramePr>
            <a:graphicFrameLocks noGrp="1"/>
          </p:cNvGraphicFramePr>
          <p:nvPr/>
        </p:nvGraphicFramePr>
        <p:xfrm>
          <a:off x="4572000" y="1676400"/>
          <a:ext cx="4114800" cy="2514600"/>
        </p:xfrm>
        <a:graphic>
          <a:graphicData uri="http://schemas.openxmlformats.org/drawingml/2006/table">
            <a:tbl>
              <a:tblPr/>
              <a:tblGrid>
                <a:gridCol w="342900"/>
                <a:gridCol w="342900"/>
                <a:gridCol w="342900"/>
                <a:gridCol w="342900"/>
                <a:gridCol w="342900"/>
                <a:gridCol w="342900"/>
                <a:gridCol w="342900"/>
                <a:gridCol w="342900"/>
                <a:gridCol w="342900"/>
                <a:gridCol w="342900"/>
                <a:gridCol w="342900"/>
                <a:gridCol w="342900"/>
              </a:tblGrid>
              <a:tr h="424543">
                <a:tc rowSpan="6">
                  <a:txBody>
                    <a:bodyPr/>
                    <a:lstStyle/>
                    <a:p>
                      <a:pPr algn="ctr"/>
                      <a:r>
                        <a:rPr lang="en-US" sz="1050" b="1" dirty="0" smtClean="0">
                          <a:latin typeface="Arial" pitchFamily="34" charset="0"/>
                          <a:cs typeface="Arial" pitchFamily="34" charset="0"/>
                        </a:rPr>
                        <a:t>Financial Composite Index</a:t>
                      </a:r>
                      <a:endParaRPr lang="en-US" sz="1050" b="1" dirty="0">
                        <a:latin typeface="Arial" pitchFamily="34" charset="0"/>
                        <a:cs typeface="Arial" pitchFamily="34" charset="0"/>
                      </a:endParaRPr>
                    </a:p>
                  </a:txBody>
                  <a:tcPr marL="6350" marR="6350" marT="6350" marB="0" vert="vert"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700" b="0" i="0" u="none" strike="noStrike" dirty="0">
                          <a:solidFill>
                            <a:srgbClr val="000000"/>
                          </a:solidFill>
                          <a:latin typeface="Calibri"/>
                        </a:rPr>
                        <a:t>1 (High)</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424543">
                <a:tc vMerge="1">
                  <a:txBody>
                    <a:bodyPr/>
                    <a:lstStyle/>
                    <a:p>
                      <a:pPr algn="ctr" fontAlgn="b"/>
                      <a:endParaRPr lang="en-US" sz="700" b="0" i="0" u="none" strike="noStrike" dirty="0">
                        <a:solidFill>
                          <a:srgbClr val="000000"/>
                        </a:solidFill>
                        <a:latin typeface="Calibri"/>
                      </a:endParaRPr>
                    </a:p>
                  </a:txBody>
                  <a:tcPr marL="6350" marR="6350" marT="635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700" b="0" i="0" u="none" strike="noStrike" dirty="0">
                          <a:solidFill>
                            <a:srgbClr val="000000"/>
                          </a:solidFill>
                          <a:latin typeface="Calibri"/>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424543">
                <a:tc vMerge="1">
                  <a:txBody>
                    <a:bodyPr/>
                    <a:lstStyle/>
                    <a:p>
                      <a:pPr algn="ctr" fontAlgn="b"/>
                      <a:endParaRPr lang="en-US" sz="700" b="0" i="0" u="none" strike="noStrike" dirty="0">
                        <a:solidFill>
                          <a:srgbClr val="000000"/>
                        </a:solidFill>
                        <a:latin typeface="Calibri"/>
                      </a:endParaRPr>
                    </a:p>
                  </a:txBody>
                  <a:tcPr marL="6350" marR="6350" marT="635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700" b="0" i="0" u="none" strike="noStrike" dirty="0">
                          <a:solidFill>
                            <a:srgbClr val="000000"/>
                          </a:solidFill>
                          <a:latin typeface="Calibri"/>
                        </a:rPr>
                        <a:t>3</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424543">
                <a:tc vMerge="1">
                  <a:txBody>
                    <a:bodyPr/>
                    <a:lstStyle/>
                    <a:p>
                      <a:pPr algn="ctr" fontAlgn="b"/>
                      <a:endParaRPr lang="en-US" sz="700" b="0" i="0" u="none" strike="noStrike" dirty="0">
                        <a:solidFill>
                          <a:srgbClr val="000000"/>
                        </a:solidFill>
                        <a:latin typeface="Calibri"/>
                      </a:endParaRPr>
                    </a:p>
                  </a:txBody>
                  <a:tcPr marL="6350" marR="6350" marT="635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700" b="0" i="0" u="none" strike="noStrike" dirty="0">
                          <a:solidFill>
                            <a:srgbClr val="000000"/>
                          </a:solidFill>
                          <a:latin typeface="Calibri"/>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424543">
                <a:tc vMerge="1">
                  <a:txBody>
                    <a:bodyPr/>
                    <a:lstStyle/>
                    <a:p>
                      <a:pPr algn="ctr" fontAlgn="b"/>
                      <a:endParaRPr lang="en-US" sz="700" b="0" i="0" u="none" strike="noStrike" dirty="0">
                        <a:solidFill>
                          <a:srgbClr val="000000"/>
                        </a:solidFill>
                        <a:latin typeface="Calibri"/>
                      </a:endParaRPr>
                    </a:p>
                  </a:txBody>
                  <a:tcPr marL="6350" marR="6350" marT="635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700" b="0" i="0" u="none" strike="noStrike" dirty="0">
                          <a:solidFill>
                            <a:srgbClr val="000000"/>
                          </a:solidFill>
                          <a:latin typeface="Calibri"/>
                        </a:rPr>
                        <a:t>5 (Low)</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163285">
                <a:tc vMerge="1">
                  <a:txBody>
                    <a:bodyPr/>
                    <a:lstStyle/>
                    <a:p>
                      <a:pPr algn="l" fontAlgn="b"/>
                      <a:endParaRPr lang="en-US" sz="700" b="0" i="0" u="none" strike="noStrike" dirty="0">
                        <a:solidFill>
                          <a:srgbClr val="000000"/>
                        </a:solidFill>
                        <a:latin typeface="Calibri"/>
                      </a:endParaRPr>
                    </a:p>
                  </a:txBody>
                  <a:tcPr marL="6350" marR="6350" marT="6350" marB="0">
                    <a:lnL>
                      <a:noFill/>
                    </a:lnL>
                    <a:lnR>
                      <a:noFill/>
                    </a:lnR>
                    <a:lnT>
                      <a:noFill/>
                    </a:lnT>
                    <a:lnB>
                      <a:noFill/>
                    </a:lnB>
                  </a:tcPr>
                </a:tc>
                <a:tc>
                  <a:txBody>
                    <a:bodyPr/>
                    <a:lstStyle/>
                    <a:p>
                      <a:pPr algn="l" fontAlgn="b"/>
                      <a:endParaRPr lang="en-US" sz="700" b="0" i="0" u="none" strike="noStrike" dirty="0">
                        <a:solidFill>
                          <a:srgbClr val="000000"/>
                        </a:solidFill>
                        <a:latin typeface="Calibri"/>
                      </a:endParaRPr>
                    </a:p>
                  </a:txBody>
                  <a:tcPr marL="6350" marR="6350" marT="6350" marB="0">
                    <a:lnL>
                      <a:noFill/>
                    </a:lnL>
                    <a:lnR>
                      <a:noFill/>
                    </a:lnR>
                    <a:lnT>
                      <a:noFill/>
                    </a:lnT>
                    <a:lnB>
                      <a:noFill/>
                    </a:lnB>
                  </a:tcPr>
                </a:tc>
                <a:tc>
                  <a:txBody>
                    <a:bodyPr/>
                    <a:lstStyle/>
                    <a:p>
                      <a:pPr algn="ctr" fontAlgn="b"/>
                      <a:r>
                        <a:rPr lang="en-US" sz="700" b="0" i="0" u="none" strike="noStrike" dirty="0" smtClean="0">
                          <a:solidFill>
                            <a:srgbClr val="000000"/>
                          </a:solidFill>
                          <a:latin typeface="Calibri"/>
                        </a:rPr>
                        <a:t>10%</a:t>
                      </a:r>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dirty="0" smtClean="0">
                          <a:solidFill>
                            <a:srgbClr val="000000"/>
                          </a:solidFill>
                          <a:latin typeface="Calibri"/>
                        </a:rPr>
                        <a:t>20%</a:t>
                      </a:r>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dirty="0" smtClean="0">
                          <a:solidFill>
                            <a:srgbClr val="000000"/>
                          </a:solidFill>
                          <a:latin typeface="Calibri"/>
                        </a:rPr>
                        <a:t>30%</a:t>
                      </a:r>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dirty="0" smtClean="0">
                          <a:solidFill>
                            <a:srgbClr val="000000"/>
                          </a:solidFill>
                          <a:latin typeface="Calibri"/>
                        </a:rPr>
                        <a:t>40%</a:t>
                      </a:r>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dirty="0" smtClean="0">
                          <a:solidFill>
                            <a:srgbClr val="000000"/>
                          </a:solidFill>
                          <a:latin typeface="Calibri"/>
                        </a:rPr>
                        <a:t>50%</a:t>
                      </a:r>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dirty="0" smtClean="0">
                          <a:solidFill>
                            <a:srgbClr val="000000"/>
                          </a:solidFill>
                          <a:latin typeface="Calibri"/>
                        </a:rPr>
                        <a:t>60%</a:t>
                      </a:r>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dirty="0" smtClean="0">
                          <a:solidFill>
                            <a:srgbClr val="000000"/>
                          </a:solidFill>
                          <a:latin typeface="Calibri"/>
                        </a:rPr>
                        <a:t>70%</a:t>
                      </a:r>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dirty="0" smtClean="0">
                          <a:solidFill>
                            <a:srgbClr val="000000"/>
                          </a:solidFill>
                          <a:latin typeface="Calibri"/>
                        </a:rPr>
                        <a:t>80%</a:t>
                      </a:r>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dirty="0" smtClean="0">
                          <a:solidFill>
                            <a:srgbClr val="000000"/>
                          </a:solidFill>
                          <a:latin typeface="Calibri"/>
                        </a:rPr>
                        <a:t>90%</a:t>
                      </a:r>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0" i="0" u="none" strike="noStrike" dirty="0" smtClean="0">
                          <a:solidFill>
                            <a:srgbClr val="000000"/>
                          </a:solidFill>
                          <a:latin typeface="Calibri"/>
                        </a:rPr>
                        <a:t>100%</a:t>
                      </a:r>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8600">
                <a:tc>
                  <a:txBody>
                    <a:bodyPr/>
                    <a:lstStyle/>
                    <a:p>
                      <a:pPr algn="l" fontAlgn="b"/>
                      <a:endParaRPr lang="en-US" sz="700" b="0" i="0" u="none" strike="noStrike" dirty="0">
                        <a:solidFill>
                          <a:srgbClr val="000000"/>
                        </a:solidFill>
                        <a:latin typeface="Calibri"/>
                      </a:endParaRPr>
                    </a:p>
                  </a:txBody>
                  <a:tcPr marL="6350" marR="6350" marT="6350" marB="0">
                    <a:lnL>
                      <a:noFill/>
                    </a:lnL>
                    <a:lnR>
                      <a:noFill/>
                    </a:lnR>
                    <a:lnT>
                      <a:noFill/>
                    </a:lnT>
                    <a:lnB>
                      <a:noFill/>
                    </a:lnB>
                  </a:tcPr>
                </a:tc>
                <a:tc>
                  <a:txBody>
                    <a:bodyPr/>
                    <a:lstStyle/>
                    <a:p>
                      <a:pPr algn="l" fontAlgn="b"/>
                      <a:endParaRPr lang="en-US" sz="700" b="0" i="0" u="none" strike="noStrike" dirty="0">
                        <a:solidFill>
                          <a:srgbClr val="000000"/>
                        </a:solidFill>
                        <a:latin typeface="Calibri"/>
                      </a:endParaRPr>
                    </a:p>
                  </a:txBody>
                  <a:tcPr marL="6350" marR="6350" marT="6350" marB="0">
                    <a:lnL>
                      <a:noFill/>
                    </a:lnL>
                    <a:lnR>
                      <a:noFill/>
                    </a:lnR>
                    <a:lnT>
                      <a:noFill/>
                    </a:lnT>
                    <a:lnB>
                      <a:noFill/>
                    </a:lnB>
                  </a:tcPr>
                </a:tc>
                <a:tc gridSpan="10">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1" dirty="0" smtClean="0">
                          <a:latin typeface="Arial" pitchFamily="34" charset="0"/>
                          <a:cs typeface="Arial" pitchFamily="34" charset="0"/>
                        </a:rPr>
                        <a:t>Weighted Performance Criteria</a:t>
                      </a: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ctr" fontAlgn="b"/>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ctr" fontAlgn="b"/>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ctr" fontAlgn="b"/>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ctr" fontAlgn="b"/>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ctr" fontAlgn="b"/>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ctr" fontAlgn="b"/>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ctr" fontAlgn="b"/>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ctr" fontAlgn="b"/>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ctr" fontAlgn="b"/>
                      <a:endParaRPr lang="en-US" sz="7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r>
            </a:tbl>
          </a:graphicData>
        </a:graphic>
      </p:graphicFrame>
      <p:grpSp>
        <p:nvGrpSpPr>
          <p:cNvPr id="2" name="Group 10"/>
          <p:cNvGrpSpPr/>
          <p:nvPr/>
        </p:nvGrpSpPr>
        <p:grpSpPr>
          <a:xfrm>
            <a:off x="5029200" y="4114800"/>
            <a:ext cx="3576938" cy="228600"/>
            <a:chOff x="5029200" y="4724400"/>
            <a:chExt cx="3576938" cy="228600"/>
          </a:xfrm>
        </p:grpSpPr>
        <p:sp>
          <p:nvSpPr>
            <p:cNvPr id="12" name="Rectangle 4"/>
            <p:cNvSpPr>
              <a:spLocks noChangeArrowheads="1"/>
            </p:cNvSpPr>
            <p:nvPr/>
          </p:nvSpPr>
          <p:spPr bwMode="auto">
            <a:xfrm>
              <a:off x="5029200" y="4765177"/>
              <a:ext cx="225193" cy="187823"/>
            </a:xfrm>
            <a:prstGeom prst="rect">
              <a:avLst/>
            </a:prstGeom>
            <a:solidFill>
              <a:srgbClr val="FF0000"/>
            </a:solidFill>
            <a:ln w="12700">
              <a:solidFill>
                <a:schemeClr val="tx1"/>
              </a:solidFill>
              <a:miter lim="800000"/>
              <a:headEnd/>
              <a:tailEnd/>
            </a:ln>
          </p:spPr>
          <p:txBody>
            <a:bodyPr wrap="none" anchor="ctr"/>
            <a:lstStyle/>
            <a:p>
              <a:endParaRPr lang="en-US" sz="800" dirty="0">
                <a:latin typeface="Arial" pitchFamily="34" charset="0"/>
                <a:cs typeface="Arial" pitchFamily="34" charset="0"/>
              </a:endParaRPr>
            </a:p>
          </p:txBody>
        </p:sp>
        <p:sp>
          <p:nvSpPr>
            <p:cNvPr id="13" name="Text Box 5"/>
            <p:cNvSpPr txBox="1">
              <a:spLocks noChangeArrowheads="1"/>
            </p:cNvSpPr>
            <p:nvPr/>
          </p:nvSpPr>
          <p:spPr bwMode="auto">
            <a:xfrm>
              <a:off x="5238049" y="4724400"/>
              <a:ext cx="659155" cy="215444"/>
            </a:xfrm>
            <a:prstGeom prst="rect">
              <a:avLst/>
            </a:prstGeom>
            <a:noFill/>
            <a:ln w="12700">
              <a:noFill/>
              <a:miter lim="800000"/>
              <a:headEnd/>
              <a:tailEnd/>
            </a:ln>
          </p:spPr>
          <p:txBody>
            <a:bodyPr wrap="none">
              <a:spAutoFit/>
            </a:bodyPr>
            <a:lstStyle/>
            <a:p>
              <a:r>
                <a:rPr lang="en-US" sz="800" b="1" dirty="0">
                  <a:latin typeface="Arial" pitchFamily="34" charset="0"/>
                  <a:cs typeface="Arial" pitchFamily="34" charset="0"/>
                </a:rPr>
                <a:t>High Risk</a:t>
              </a:r>
            </a:p>
          </p:txBody>
        </p:sp>
        <p:sp>
          <p:nvSpPr>
            <p:cNvPr id="14" name="Text Box 6"/>
            <p:cNvSpPr txBox="1">
              <a:spLocks noChangeArrowheads="1"/>
            </p:cNvSpPr>
            <p:nvPr/>
          </p:nvSpPr>
          <p:spPr bwMode="auto">
            <a:xfrm>
              <a:off x="6451187" y="4733049"/>
              <a:ext cx="917239" cy="215444"/>
            </a:xfrm>
            <a:prstGeom prst="rect">
              <a:avLst/>
            </a:prstGeom>
            <a:noFill/>
            <a:ln w="12700">
              <a:noFill/>
              <a:miter lim="800000"/>
              <a:headEnd/>
              <a:tailEnd/>
            </a:ln>
          </p:spPr>
          <p:txBody>
            <a:bodyPr wrap="none">
              <a:spAutoFit/>
            </a:bodyPr>
            <a:lstStyle/>
            <a:p>
              <a:r>
                <a:rPr lang="en-US" sz="800" b="1" dirty="0">
                  <a:latin typeface="Arial" pitchFamily="34" charset="0"/>
                  <a:cs typeface="Arial" pitchFamily="34" charset="0"/>
                </a:rPr>
                <a:t>Moderate Risk </a:t>
              </a:r>
            </a:p>
          </p:txBody>
        </p:sp>
        <p:sp>
          <p:nvSpPr>
            <p:cNvPr id="15" name="Text Box 7"/>
            <p:cNvSpPr txBox="1">
              <a:spLocks noChangeArrowheads="1"/>
            </p:cNvSpPr>
            <p:nvPr/>
          </p:nvSpPr>
          <p:spPr bwMode="auto">
            <a:xfrm>
              <a:off x="7969425" y="4733049"/>
              <a:ext cx="636713" cy="215444"/>
            </a:xfrm>
            <a:prstGeom prst="rect">
              <a:avLst/>
            </a:prstGeom>
            <a:noFill/>
            <a:ln w="12700">
              <a:noFill/>
              <a:miter lim="800000"/>
              <a:headEnd/>
              <a:tailEnd/>
            </a:ln>
          </p:spPr>
          <p:txBody>
            <a:bodyPr wrap="none">
              <a:spAutoFit/>
            </a:bodyPr>
            <a:lstStyle/>
            <a:p>
              <a:r>
                <a:rPr lang="en-US" sz="800" b="1" dirty="0">
                  <a:latin typeface="Arial" pitchFamily="34" charset="0"/>
                  <a:cs typeface="Arial" pitchFamily="34" charset="0"/>
                </a:rPr>
                <a:t>Low Risk</a:t>
              </a:r>
            </a:p>
          </p:txBody>
        </p:sp>
        <p:sp>
          <p:nvSpPr>
            <p:cNvPr id="16" name="Rectangle 8"/>
            <p:cNvSpPr>
              <a:spLocks noChangeArrowheads="1"/>
            </p:cNvSpPr>
            <p:nvPr/>
          </p:nvSpPr>
          <p:spPr bwMode="auto">
            <a:xfrm>
              <a:off x="6249602" y="4765177"/>
              <a:ext cx="225193" cy="187823"/>
            </a:xfrm>
            <a:prstGeom prst="rect">
              <a:avLst/>
            </a:prstGeom>
            <a:solidFill>
              <a:srgbClr val="FFFF00"/>
            </a:solidFill>
            <a:ln w="12700">
              <a:solidFill>
                <a:schemeClr val="tx1"/>
              </a:solidFill>
              <a:miter lim="800000"/>
              <a:headEnd/>
              <a:tailEnd/>
            </a:ln>
          </p:spPr>
          <p:txBody>
            <a:bodyPr wrap="none" anchor="ctr"/>
            <a:lstStyle/>
            <a:p>
              <a:pPr algn="ctr"/>
              <a:endParaRPr lang="en-US" sz="800" dirty="0">
                <a:latin typeface="Arial" pitchFamily="34" charset="0"/>
                <a:cs typeface="Arial" pitchFamily="34" charset="0"/>
              </a:endParaRPr>
            </a:p>
            <a:p>
              <a:pPr algn="ctr"/>
              <a:endParaRPr lang="en-US" sz="800" dirty="0">
                <a:latin typeface="Arial" pitchFamily="34" charset="0"/>
                <a:cs typeface="Arial" pitchFamily="34" charset="0"/>
              </a:endParaRPr>
            </a:p>
            <a:p>
              <a:pPr algn="ctr"/>
              <a:endParaRPr lang="en-US" sz="800" dirty="0">
                <a:latin typeface="Arial" pitchFamily="34" charset="0"/>
                <a:cs typeface="Arial" pitchFamily="34" charset="0"/>
              </a:endParaRPr>
            </a:p>
          </p:txBody>
        </p:sp>
        <p:sp>
          <p:nvSpPr>
            <p:cNvPr id="17" name="Rectangle 9"/>
            <p:cNvSpPr>
              <a:spLocks noChangeArrowheads="1"/>
            </p:cNvSpPr>
            <p:nvPr/>
          </p:nvSpPr>
          <p:spPr bwMode="auto">
            <a:xfrm>
              <a:off x="7760577" y="4765177"/>
              <a:ext cx="225193" cy="187823"/>
            </a:xfrm>
            <a:prstGeom prst="rect">
              <a:avLst/>
            </a:prstGeom>
            <a:solidFill>
              <a:srgbClr val="92D050"/>
            </a:solidFill>
            <a:ln w="12700">
              <a:solidFill>
                <a:schemeClr val="tx1"/>
              </a:solidFill>
              <a:miter lim="800000"/>
              <a:headEnd/>
              <a:tailEnd/>
            </a:ln>
          </p:spPr>
          <p:txBody>
            <a:bodyPr wrap="none" anchor="ctr"/>
            <a:lstStyle/>
            <a:p>
              <a:endParaRPr lang="en-US" sz="800" dirty="0">
                <a:solidFill>
                  <a:srgbClr val="92D050"/>
                </a:solidFill>
                <a:latin typeface="Arial" pitchFamily="34" charset="0"/>
                <a:cs typeface="Arial" pitchFamily="34" charset="0"/>
              </a:endParaRPr>
            </a:p>
          </p:txBody>
        </p:sp>
      </p:grpSp>
      <p:sp>
        <p:nvSpPr>
          <p:cNvPr id="19" name="Oval 82"/>
          <p:cNvSpPr>
            <a:spLocks noChangeArrowheads="1"/>
          </p:cNvSpPr>
          <p:nvPr/>
        </p:nvSpPr>
        <p:spPr bwMode="auto">
          <a:xfrm>
            <a:off x="5257800" y="3200400"/>
            <a:ext cx="1295399" cy="534533"/>
          </a:xfrm>
          <a:prstGeom prst="ellipse">
            <a:avLst/>
          </a:prstGeom>
          <a:solidFill>
            <a:schemeClr val="bg1"/>
          </a:solidFill>
          <a:ln w="12700">
            <a:solidFill>
              <a:schemeClr val="tx1"/>
            </a:solidFill>
            <a:round/>
            <a:headEnd/>
            <a:tailEnd/>
          </a:ln>
        </p:spPr>
        <p:txBody>
          <a:bodyPr wrap="none" anchor="ctr"/>
          <a:lstStyle/>
          <a:p>
            <a:pPr algn="ctr"/>
            <a:r>
              <a:rPr lang="en-US" sz="800" b="1" dirty="0" smtClean="0">
                <a:latin typeface="Arial" pitchFamily="34" charset="0"/>
                <a:cs typeface="Arial" pitchFamily="34" charset="0"/>
              </a:rPr>
              <a:t>LOWER</a:t>
            </a:r>
            <a:endParaRPr lang="en-US" sz="800" b="1" dirty="0">
              <a:latin typeface="Arial" pitchFamily="34" charset="0"/>
              <a:cs typeface="Arial" pitchFamily="34" charset="0"/>
            </a:endParaRPr>
          </a:p>
          <a:p>
            <a:pPr algn="ctr"/>
            <a:r>
              <a:rPr lang="en-US" sz="800" b="1" dirty="0" smtClean="0">
                <a:latin typeface="Arial" pitchFamily="34" charset="0"/>
                <a:cs typeface="Arial" pitchFamily="34" charset="0"/>
              </a:rPr>
              <a:t>Performance Probability</a:t>
            </a:r>
            <a:endParaRPr lang="en-US" sz="800" b="1" dirty="0">
              <a:latin typeface="Arial" pitchFamily="34" charset="0"/>
              <a:cs typeface="Arial" pitchFamily="34" charset="0"/>
            </a:endParaRPr>
          </a:p>
        </p:txBody>
      </p:sp>
      <p:sp>
        <p:nvSpPr>
          <p:cNvPr id="20" name="Oval 83"/>
          <p:cNvSpPr>
            <a:spLocks noChangeArrowheads="1"/>
          </p:cNvSpPr>
          <p:nvPr/>
        </p:nvSpPr>
        <p:spPr bwMode="auto">
          <a:xfrm>
            <a:off x="7391400" y="1676400"/>
            <a:ext cx="1318986" cy="556534"/>
          </a:xfrm>
          <a:prstGeom prst="ellipse">
            <a:avLst/>
          </a:prstGeom>
          <a:solidFill>
            <a:schemeClr val="bg1"/>
          </a:solidFill>
          <a:ln w="12700">
            <a:solidFill>
              <a:schemeClr val="tx1"/>
            </a:solidFill>
            <a:round/>
            <a:headEnd/>
            <a:tailEnd/>
          </a:ln>
        </p:spPr>
        <p:txBody>
          <a:bodyPr wrap="none" anchor="ctr"/>
          <a:lstStyle/>
          <a:p>
            <a:pPr algn="ctr"/>
            <a:r>
              <a:rPr lang="en-US" sz="800" b="1" dirty="0" smtClean="0">
                <a:latin typeface="Arial" pitchFamily="34" charset="0"/>
                <a:cs typeface="Arial" pitchFamily="34" charset="0"/>
              </a:rPr>
              <a:t>HIGHER</a:t>
            </a:r>
          </a:p>
          <a:p>
            <a:pPr algn="ctr"/>
            <a:r>
              <a:rPr lang="en-US" sz="800" b="1" dirty="0" smtClean="0">
                <a:latin typeface="Arial" pitchFamily="34" charset="0"/>
                <a:cs typeface="Arial" pitchFamily="34" charset="0"/>
              </a:rPr>
              <a:t>Performance Probability</a:t>
            </a:r>
            <a:endParaRPr lang="en-US" sz="800" b="1" dirty="0">
              <a:latin typeface="Arial" pitchFamily="34" charset="0"/>
              <a:cs typeface="Arial" pitchFamily="34" charset="0"/>
            </a:endParaRPr>
          </a:p>
        </p:txBody>
      </p:sp>
      <p:sp>
        <p:nvSpPr>
          <p:cNvPr id="3" name="Slide Number Placeholder 2"/>
          <p:cNvSpPr>
            <a:spLocks noGrp="1"/>
          </p:cNvSpPr>
          <p:nvPr>
            <p:ph type="sldNum" sz="quarter" idx="10"/>
          </p:nvPr>
        </p:nvSpPr>
        <p:spPr/>
        <p:txBody>
          <a:bodyPr/>
          <a:lstStyle/>
          <a:p>
            <a:fld id="{32FCF0CE-13DC-488E-9D1E-7D75B1BCA9F6}" type="slidenum">
              <a:rPr lang="en-US" smtClean="0"/>
              <a:t>45</a:t>
            </a:fld>
            <a:endParaRPr lang="en-US" dirty="0"/>
          </a:p>
        </p:txBody>
      </p:sp>
    </p:spTree>
    <p:extLst>
      <p:ext uri="{BB962C8B-B14F-4D97-AF65-F5344CB8AC3E}">
        <p14:creationId xmlns:p14="http://schemas.microsoft.com/office/powerpoint/2010/main" val="90767954"/>
      </p:ext>
    </p:extLst>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noChangeArrowheads="1"/>
          </p:cNvSpPr>
          <p:nvPr/>
        </p:nvSpPr>
        <p:spPr bwMode="auto">
          <a:xfrm>
            <a:off x="2209800" y="381000"/>
            <a:ext cx="6442075" cy="990600"/>
          </a:xfrm>
          <a:prstGeom prst="rect">
            <a:avLst/>
          </a:prstGeom>
          <a:noFill/>
          <a:ln w="9525">
            <a:noFill/>
            <a:miter lim="800000"/>
            <a:headEnd/>
            <a:tailEnd/>
          </a:ln>
        </p:spPr>
        <p:txBody>
          <a:bodyPr anchor="t"/>
          <a:lstStyle/>
          <a:p>
            <a:pPr algn="r">
              <a:defRPr/>
            </a:pPr>
            <a:r>
              <a:rPr lang="en-US" sz="2800" b="1" dirty="0" smtClean="0"/>
              <a:t>Overall Probability Of Performance </a:t>
            </a:r>
          </a:p>
        </p:txBody>
      </p:sp>
      <p:graphicFrame>
        <p:nvGraphicFramePr>
          <p:cNvPr id="76" name="Table 75"/>
          <p:cNvGraphicFramePr>
            <a:graphicFrameLocks noGrp="1"/>
          </p:cNvGraphicFramePr>
          <p:nvPr>
            <p:extLst/>
          </p:nvPr>
        </p:nvGraphicFramePr>
        <p:xfrm>
          <a:off x="685800" y="1828799"/>
          <a:ext cx="8001014" cy="4829175"/>
        </p:xfrm>
        <a:graphic>
          <a:graphicData uri="http://schemas.openxmlformats.org/drawingml/2006/table">
            <a:tbl>
              <a:tblPr/>
              <a:tblGrid>
                <a:gridCol w="421106"/>
                <a:gridCol w="421106"/>
                <a:gridCol w="421106"/>
                <a:gridCol w="421106"/>
                <a:gridCol w="421106"/>
                <a:gridCol w="421106"/>
                <a:gridCol w="421106"/>
                <a:gridCol w="421106"/>
                <a:gridCol w="421106"/>
                <a:gridCol w="421106"/>
                <a:gridCol w="421106"/>
                <a:gridCol w="421106"/>
                <a:gridCol w="421106"/>
                <a:gridCol w="421106"/>
                <a:gridCol w="421106"/>
                <a:gridCol w="421106"/>
                <a:gridCol w="421106"/>
                <a:gridCol w="421106"/>
                <a:gridCol w="421106"/>
              </a:tblGrid>
              <a:tr h="965835">
                <a:tc>
                  <a:txBody>
                    <a:bodyPr/>
                    <a:lstStyle/>
                    <a:p>
                      <a:pPr algn="ctr" fontAlgn="b"/>
                      <a:r>
                        <a:rPr lang="en-US" sz="1100" b="0" i="0" u="none" strike="noStrike" dirty="0">
                          <a:solidFill>
                            <a:srgbClr val="000000"/>
                          </a:solidFill>
                          <a:latin typeface="Calibri"/>
                        </a:rPr>
                        <a:t>1 (High)</a:t>
                      </a:r>
                    </a:p>
                  </a:txBody>
                  <a:tcPr marL="6350" marR="6350" marT="635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965835">
                <a:tc>
                  <a:txBody>
                    <a:bodyPr/>
                    <a:lstStyle/>
                    <a:p>
                      <a:pPr algn="ctr" fontAlgn="b"/>
                      <a:r>
                        <a:rPr lang="en-US" sz="1100" b="0" i="0" u="none" strike="noStrike" dirty="0">
                          <a:solidFill>
                            <a:srgbClr val="000000"/>
                          </a:solidFill>
                          <a:latin typeface="Calibri"/>
                        </a:rPr>
                        <a:t>2</a:t>
                      </a:r>
                    </a:p>
                  </a:txBody>
                  <a:tcPr marL="6350" marR="6350" marT="635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965835">
                <a:tc>
                  <a:txBody>
                    <a:bodyPr/>
                    <a:lstStyle/>
                    <a:p>
                      <a:pPr algn="ctr" fontAlgn="b"/>
                      <a:r>
                        <a:rPr lang="en-US" sz="1100" b="0" i="0" u="none" strike="noStrike" dirty="0">
                          <a:solidFill>
                            <a:srgbClr val="000000"/>
                          </a:solidFill>
                          <a:latin typeface="Calibri"/>
                        </a:rPr>
                        <a:t>3</a:t>
                      </a:r>
                    </a:p>
                  </a:txBody>
                  <a:tcPr marL="6350" marR="6350" marT="635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965835">
                <a:tc>
                  <a:txBody>
                    <a:bodyPr/>
                    <a:lstStyle/>
                    <a:p>
                      <a:pPr algn="ctr" fontAlgn="b"/>
                      <a:r>
                        <a:rPr lang="en-US" sz="1100" b="0" i="0" u="none" strike="noStrike" dirty="0">
                          <a:solidFill>
                            <a:srgbClr val="000000"/>
                          </a:solidFill>
                          <a:latin typeface="Calibri"/>
                        </a:rPr>
                        <a:t>4</a:t>
                      </a:r>
                    </a:p>
                  </a:txBody>
                  <a:tcPr marL="6350" marR="6350" marT="635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dirty="0">
                          <a:solidFill>
                            <a:srgbClr val="000000"/>
                          </a:solidFill>
                          <a:latin typeface="Calibri"/>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endParaRPr lang="en-US" sz="700" b="0" i="0" u="none" strike="noStrike" dirty="0">
                        <a:solidFill>
                          <a:srgbClr val="000000"/>
                        </a:solidFill>
                        <a:latin typeface="Calibri"/>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965835">
                <a:tc>
                  <a:txBody>
                    <a:bodyPr/>
                    <a:lstStyle/>
                    <a:p>
                      <a:pPr algn="l" fontAlgn="b"/>
                      <a:endParaRPr lang="en-US" sz="700" b="0" i="0" u="none" strike="noStrike" dirty="0">
                        <a:solidFill>
                          <a:srgbClr val="000000"/>
                        </a:solidFill>
                        <a:latin typeface="Calibri"/>
                      </a:endParaRPr>
                    </a:p>
                  </a:txBody>
                  <a:tcPr marL="6350" marR="6350" marT="6350" marB="0">
                    <a:lnL>
                      <a:noFill/>
                    </a:lnL>
                    <a:lnR>
                      <a:noFill/>
                    </a:lnR>
                    <a:lnT>
                      <a:noFill/>
                    </a:lnT>
                    <a:lnB>
                      <a:noFill/>
                    </a:lnB>
                  </a:tcPr>
                </a:tc>
                <a:tc>
                  <a:txBody>
                    <a:bodyPr/>
                    <a:lstStyle/>
                    <a:p>
                      <a:pPr algn="ctr" fontAlgn="b"/>
                      <a:r>
                        <a:rPr lang="en-US" sz="1000" b="0" i="0" u="none" strike="noStrike" dirty="0" smtClean="0">
                          <a:solidFill>
                            <a:srgbClr val="000000"/>
                          </a:solidFill>
                          <a:latin typeface="Calibri"/>
                        </a:rPr>
                        <a:t>15%</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20%</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25%</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30%</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35%</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40%</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45%</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50%</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55%</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60%</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65%</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70%</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75%</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80%</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85%</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90%</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95%</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smtClean="0">
                          <a:solidFill>
                            <a:srgbClr val="000000"/>
                          </a:solidFill>
                          <a:latin typeface="Calibri"/>
                        </a:rPr>
                        <a:t>100%</a:t>
                      </a:r>
                      <a:endParaRPr lang="en-US" sz="1000" b="0" i="0" u="none" strike="noStrike" dirty="0">
                        <a:solidFill>
                          <a:srgbClr val="000000"/>
                        </a:solidFill>
                        <a:latin typeface="Calibri"/>
                      </a:endParaRPr>
                    </a:p>
                  </a:txBody>
                  <a:tcPr marL="6350" marR="6350" marT="6350" marB="0">
                    <a:lnL>
                      <a:noFill/>
                    </a:lnL>
                    <a:lnR>
                      <a:noFill/>
                    </a:lnR>
                    <a:lnT w="6350" cap="flat" cmpd="sng" algn="ctr">
                      <a:solidFill>
                        <a:srgbClr val="000000"/>
                      </a:solidFill>
                      <a:prstDash val="solid"/>
                      <a:round/>
                      <a:headEnd type="none" w="med" len="med"/>
                      <a:tailEnd type="none" w="med" len="med"/>
                    </a:lnT>
                    <a:lnB>
                      <a:noFill/>
                    </a:lnB>
                  </a:tcPr>
                </a:tc>
              </a:tr>
            </a:tbl>
          </a:graphicData>
        </a:graphic>
      </p:graphicFrame>
      <p:sp>
        <p:nvSpPr>
          <p:cNvPr id="77" name="Rectangle 4"/>
          <p:cNvSpPr>
            <a:spLocks noChangeArrowheads="1"/>
          </p:cNvSpPr>
          <p:nvPr/>
        </p:nvSpPr>
        <p:spPr bwMode="auto">
          <a:xfrm>
            <a:off x="1193800" y="6224587"/>
            <a:ext cx="393700" cy="241300"/>
          </a:xfrm>
          <a:prstGeom prst="rect">
            <a:avLst/>
          </a:prstGeom>
          <a:solidFill>
            <a:srgbClr val="FF0000"/>
          </a:solidFill>
          <a:ln w="12700">
            <a:solidFill>
              <a:schemeClr val="tx1"/>
            </a:solidFill>
            <a:miter lim="800000"/>
            <a:headEnd/>
            <a:tailEnd/>
          </a:ln>
        </p:spPr>
        <p:txBody>
          <a:bodyPr wrap="none" anchor="ctr"/>
          <a:lstStyle/>
          <a:p>
            <a:endParaRPr lang="en-US" dirty="0"/>
          </a:p>
        </p:txBody>
      </p:sp>
      <p:sp>
        <p:nvSpPr>
          <p:cNvPr id="78" name="Text Box 5"/>
          <p:cNvSpPr txBox="1">
            <a:spLocks noChangeArrowheads="1"/>
          </p:cNvSpPr>
          <p:nvPr/>
        </p:nvSpPr>
        <p:spPr bwMode="auto">
          <a:xfrm>
            <a:off x="1558925" y="6172200"/>
            <a:ext cx="1249060" cy="369332"/>
          </a:xfrm>
          <a:prstGeom prst="rect">
            <a:avLst/>
          </a:prstGeom>
          <a:noFill/>
          <a:ln w="12700">
            <a:noFill/>
            <a:miter lim="800000"/>
            <a:headEnd/>
            <a:tailEnd/>
          </a:ln>
        </p:spPr>
        <p:txBody>
          <a:bodyPr wrap="none">
            <a:spAutoFit/>
          </a:bodyPr>
          <a:lstStyle/>
          <a:p>
            <a:r>
              <a:rPr lang="en-US" b="1" dirty="0"/>
              <a:t>High Risk</a:t>
            </a:r>
          </a:p>
        </p:txBody>
      </p:sp>
      <p:sp>
        <p:nvSpPr>
          <p:cNvPr id="79" name="Text Box 6"/>
          <p:cNvSpPr txBox="1">
            <a:spLocks noChangeArrowheads="1"/>
          </p:cNvSpPr>
          <p:nvPr/>
        </p:nvSpPr>
        <p:spPr bwMode="auto">
          <a:xfrm>
            <a:off x="3378200" y="6172200"/>
            <a:ext cx="1826141" cy="369332"/>
          </a:xfrm>
          <a:prstGeom prst="rect">
            <a:avLst/>
          </a:prstGeom>
          <a:noFill/>
          <a:ln w="12700">
            <a:noFill/>
            <a:miter lim="800000"/>
            <a:headEnd/>
            <a:tailEnd/>
          </a:ln>
        </p:spPr>
        <p:txBody>
          <a:bodyPr wrap="none">
            <a:spAutoFit/>
          </a:bodyPr>
          <a:lstStyle/>
          <a:p>
            <a:r>
              <a:rPr lang="en-US" b="1" dirty="0"/>
              <a:t>Moderate Risk </a:t>
            </a:r>
          </a:p>
        </p:txBody>
      </p:sp>
      <p:sp>
        <p:nvSpPr>
          <p:cNvPr id="80" name="Text Box 7"/>
          <p:cNvSpPr txBox="1">
            <a:spLocks noChangeArrowheads="1"/>
          </p:cNvSpPr>
          <p:nvPr/>
        </p:nvSpPr>
        <p:spPr bwMode="auto">
          <a:xfrm>
            <a:off x="5648325" y="6183312"/>
            <a:ext cx="1197764" cy="369332"/>
          </a:xfrm>
          <a:prstGeom prst="rect">
            <a:avLst/>
          </a:prstGeom>
          <a:noFill/>
          <a:ln w="12700">
            <a:noFill/>
            <a:miter lim="800000"/>
            <a:headEnd/>
            <a:tailEnd/>
          </a:ln>
        </p:spPr>
        <p:txBody>
          <a:bodyPr wrap="none">
            <a:spAutoFit/>
          </a:bodyPr>
          <a:lstStyle/>
          <a:p>
            <a:r>
              <a:rPr lang="en-US" b="1" dirty="0"/>
              <a:t>Low Risk</a:t>
            </a:r>
          </a:p>
        </p:txBody>
      </p:sp>
      <p:sp>
        <p:nvSpPr>
          <p:cNvPr id="81" name="Rectangle 8"/>
          <p:cNvSpPr>
            <a:spLocks noChangeArrowheads="1"/>
          </p:cNvSpPr>
          <p:nvPr/>
        </p:nvSpPr>
        <p:spPr bwMode="auto">
          <a:xfrm>
            <a:off x="2971800" y="6224587"/>
            <a:ext cx="393700" cy="241300"/>
          </a:xfrm>
          <a:prstGeom prst="rect">
            <a:avLst/>
          </a:prstGeom>
          <a:solidFill>
            <a:srgbClr val="FFFF00"/>
          </a:solidFill>
          <a:ln w="12700">
            <a:solidFill>
              <a:schemeClr val="tx1"/>
            </a:solidFill>
            <a:miter lim="800000"/>
            <a:headEnd/>
            <a:tailEnd/>
          </a:ln>
        </p:spPr>
        <p:txBody>
          <a:bodyPr wrap="none" anchor="ctr"/>
          <a:lstStyle/>
          <a:p>
            <a:pPr algn="ctr"/>
            <a:endParaRPr lang="en-US" dirty="0"/>
          </a:p>
          <a:p>
            <a:pPr algn="ctr"/>
            <a:endParaRPr lang="en-US" dirty="0"/>
          </a:p>
          <a:p>
            <a:pPr algn="ctr"/>
            <a:endParaRPr lang="en-US" dirty="0"/>
          </a:p>
        </p:txBody>
      </p:sp>
      <p:sp>
        <p:nvSpPr>
          <p:cNvPr id="82" name="Rectangle 9"/>
          <p:cNvSpPr>
            <a:spLocks noChangeArrowheads="1"/>
          </p:cNvSpPr>
          <p:nvPr/>
        </p:nvSpPr>
        <p:spPr bwMode="auto">
          <a:xfrm>
            <a:off x="5283200" y="6224587"/>
            <a:ext cx="393700" cy="241300"/>
          </a:xfrm>
          <a:prstGeom prst="rect">
            <a:avLst/>
          </a:prstGeom>
          <a:solidFill>
            <a:srgbClr val="00CC00"/>
          </a:solidFill>
          <a:ln w="12700">
            <a:solidFill>
              <a:schemeClr val="tx1"/>
            </a:solidFill>
            <a:miter lim="800000"/>
            <a:headEnd/>
            <a:tailEnd/>
          </a:ln>
        </p:spPr>
        <p:txBody>
          <a:bodyPr wrap="none" anchor="ctr"/>
          <a:lstStyle/>
          <a:p>
            <a:endParaRPr lang="en-US" dirty="0"/>
          </a:p>
        </p:txBody>
      </p:sp>
      <p:sp>
        <p:nvSpPr>
          <p:cNvPr id="83" name="Text Box 79"/>
          <p:cNvSpPr txBox="1">
            <a:spLocks noChangeArrowheads="1"/>
          </p:cNvSpPr>
          <p:nvPr/>
        </p:nvSpPr>
        <p:spPr bwMode="auto">
          <a:xfrm>
            <a:off x="2446901" y="5867400"/>
            <a:ext cx="5706499" cy="338554"/>
          </a:xfrm>
          <a:prstGeom prst="rect">
            <a:avLst/>
          </a:prstGeom>
          <a:noFill/>
          <a:ln w="12700">
            <a:noFill/>
            <a:miter lim="800000"/>
            <a:headEnd/>
            <a:tailEnd/>
          </a:ln>
        </p:spPr>
        <p:txBody>
          <a:bodyPr wrap="none">
            <a:spAutoFit/>
          </a:bodyPr>
          <a:lstStyle/>
          <a:p>
            <a:r>
              <a:rPr lang="en-US" sz="1600" b="1" dirty="0"/>
              <a:t>Weighted Performance </a:t>
            </a:r>
            <a:r>
              <a:rPr lang="en-US" sz="1600" b="1" dirty="0" smtClean="0"/>
              <a:t>Criteria (46 total points available)</a:t>
            </a:r>
            <a:endParaRPr lang="en-US" sz="1600" b="1" dirty="0"/>
          </a:p>
        </p:txBody>
      </p:sp>
      <p:sp>
        <p:nvSpPr>
          <p:cNvPr id="84" name="Text Box 80"/>
          <p:cNvSpPr txBox="1">
            <a:spLocks noChangeArrowheads="1"/>
          </p:cNvSpPr>
          <p:nvPr/>
        </p:nvSpPr>
        <p:spPr bwMode="auto">
          <a:xfrm rot="5398000">
            <a:off x="-1094581" y="3702844"/>
            <a:ext cx="2751138" cy="336550"/>
          </a:xfrm>
          <a:prstGeom prst="rect">
            <a:avLst/>
          </a:prstGeom>
          <a:noFill/>
          <a:ln w="12700">
            <a:noFill/>
            <a:miter lim="800000"/>
            <a:headEnd/>
            <a:tailEnd/>
          </a:ln>
        </p:spPr>
        <p:txBody>
          <a:bodyPr wrap="none">
            <a:spAutoFit/>
          </a:bodyPr>
          <a:lstStyle/>
          <a:p>
            <a:pPr algn="ctr"/>
            <a:r>
              <a:rPr lang="en-US" sz="1600" b="1" dirty="0"/>
              <a:t>Financial</a:t>
            </a:r>
            <a:r>
              <a:rPr lang="en-US" sz="1400" b="1" dirty="0"/>
              <a:t> </a:t>
            </a:r>
            <a:r>
              <a:rPr lang="en-US" sz="1600" b="1" dirty="0"/>
              <a:t>Composite Index</a:t>
            </a:r>
          </a:p>
        </p:txBody>
      </p:sp>
      <p:sp>
        <p:nvSpPr>
          <p:cNvPr id="17" name="Oval 16"/>
          <p:cNvSpPr/>
          <p:nvPr/>
        </p:nvSpPr>
        <p:spPr bwMode="auto">
          <a:xfrm>
            <a:off x="3124200" y="1295400"/>
            <a:ext cx="3276600" cy="381000"/>
          </a:xfrm>
          <a:prstGeom prst="ellipse">
            <a:avLst/>
          </a:prstGeom>
          <a:solidFill>
            <a:schemeClr val="bg1"/>
          </a:solidFill>
          <a:ln w="12700" cap="flat" cmpd="sng" algn="ctr">
            <a:solidFill>
              <a:schemeClr val="tx1"/>
            </a:solidFill>
            <a:prstDash val="solid"/>
            <a:round/>
            <a:headEnd type="none" w="med" len="med"/>
            <a:tailEnd type="none" w="med" len="med"/>
          </a:ln>
          <a:effectLst>
            <a:glow rad="139700">
              <a:schemeClr val="accent2">
                <a:satMod val="175000"/>
                <a:alpha val="40000"/>
              </a:schemeClr>
            </a:glow>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900" b="1" i="1" u="none" strike="noStrike" cap="none" normalizeH="0" baseline="0" dirty="0" smtClean="0">
                <a:ln>
                  <a:noFill/>
                </a:ln>
                <a:solidFill>
                  <a:schemeClr val="tx1"/>
                </a:solidFill>
                <a:effectLst/>
                <a:latin typeface="Arial" charset="0"/>
              </a:rPr>
              <a:t>Median Score of  Analysis Set </a:t>
            </a:r>
            <a:r>
              <a:rPr kumimoji="0" lang="en-US" sz="900" b="1" i="1" u="none" strike="noStrike" cap="none" normalizeH="0" dirty="0" smtClean="0">
                <a:ln>
                  <a:noFill/>
                </a:ln>
                <a:solidFill>
                  <a:schemeClr val="tx1"/>
                </a:solidFill>
                <a:effectLst/>
                <a:latin typeface="Arial" charset="0"/>
              </a:rPr>
              <a:t>=  </a:t>
            </a:r>
            <a:r>
              <a:rPr lang="en-US" sz="900" b="1" i="1" dirty="0" smtClean="0">
                <a:latin typeface="Arial" charset="0"/>
              </a:rPr>
              <a:t>66%</a:t>
            </a:r>
            <a:endParaRPr kumimoji="0" lang="en-US" sz="900" b="1" i="1" u="none" strike="noStrike" cap="none" normalizeH="0" baseline="0" dirty="0" smtClean="0">
              <a:ln>
                <a:noFill/>
              </a:ln>
              <a:solidFill>
                <a:schemeClr val="tx1"/>
              </a:solidFill>
              <a:effectLst/>
              <a:latin typeface="Arial" charset="0"/>
            </a:endParaRPr>
          </a:p>
        </p:txBody>
      </p:sp>
      <p:cxnSp>
        <p:nvCxnSpPr>
          <p:cNvPr id="18" name="Straight Arrow Connector 17"/>
          <p:cNvCxnSpPr/>
          <p:nvPr/>
        </p:nvCxnSpPr>
        <p:spPr bwMode="auto">
          <a:xfrm flipH="1" flipV="1">
            <a:off x="5531530" y="1562100"/>
            <a:ext cx="1" cy="4114800"/>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sp>
        <p:nvSpPr>
          <p:cNvPr id="220" name="Oval 219"/>
          <p:cNvSpPr/>
          <p:nvPr/>
        </p:nvSpPr>
        <p:spPr bwMode="auto">
          <a:xfrm>
            <a:off x="5406465" y="1602273"/>
            <a:ext cx="3356535" cy="1295400"/>
          </a:xfrm>
          <a:prstGeom prst="ellipse">
            <a:avLst/>
          </a:prstGeom>
          <a:noFill/>
          <a:ln w="3492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9" name="TextBox 18"/>
          <p:cNvSpPr txBox="1"/>
          <p:nvPr/>
        </p:nvSpPr>
        <p:spPr>
          <a:xfrm>
            <a:off x="7199317" y="2581868"/>
            <a:ext cx="1600200" cy="923330"/>
          </a:xfrm>
          <a:prstGeom prst="rect">
            <a:avLst/>
          </a:prstGeom>
          <a:solidFill>
            <a:schemeClr val="accent4"/>
          </a:solidFill>
        </p:spPr>
        <p:txBody>
          <a:bodyPr wrap="square" rtlCol="0">
            <a:spAutoFit/>
          </a:bodyPr>
          <a:lstStyle/>
          <a:p>
            <a:pPr algn="ctr"/>
            <a:r>
              <a:rPr lang="en-US" dirty="0" smtClean="0">
                <a:solidFill>
                  <a:schemeClr val="bg1"/>
                </a:solidFill>
              </a:rPr>
              <a:t>Highest Probability</a:t>
            </a:r>
          </a:p>
          <a:p>
            <a:pPr algn="ctr"/>
            <a:r>
              <a:rPr lang="en-US" dirty="0" smtClean="0">
                <a:solidFill>
                  <a:schemeClr val="bg1"/>
                </a:solidFill>
              </a:rPr>
              <a:t>Of Success</a:t>
            </a:r>
            <a:endParaRPr lang="en-US" dirty="0">
              <a:solidFill>
                <a:schemeClr val="bg1"/>
              </a:solidFill>
            </a:endParaRPr>
          </a:p>
        </p:txBody>
      </p:sp>
      <p:grpSp>
        <p:nvGrpSpPr>
          <p:cNvPr id="3" name="Group 20"/>
          <p:cNvGrpSpPr/>
          <p:nvPr/>
        </p:nvGrpSpPr>
        <p:grpSpPr>
          <a:xfrm>
            <a:off x="2888096" y="3280593"/>
            <a:ext cx="1981200" cy="990600"/>
            <a:chOff x="6324600" y="3200400"/>
            <a:chExt cx="2362200" cy="1066800"/>
          </a:xfrm>
        </p:grpSpPr>
        <p:sp>
          <p:nvSpPr>
            <p:cNvPr id="42" name="Rectangle 41"/>
            <p:cNvSpPr/>
            <p:nvPr/>
          </p:nvSpPr>
          <p:spPr bwMode="auto">
            <a:xfrm>
              <a:off x="6324600" y="3200400"/>
              <a:ext cx="2362200" cy="1066800"/>
            </a:xfrm>
            <a:prstGeom prst="rect">
              <a:avLst/>
            </a:prstGeom>
            <a:solidFill>
              <a:schemeClr val="bg1"/>
            </a:solidFill>
            <a:ln w="12700" cap="flat" cmpd="sng" algn="ctr">
              <a:solidFill>
                <a:schemeClr val="tx1"/>
              </a:solidFill>
              <a:prstDash val="solid"/>
              <a:round/>
              <a:headEnd type="none" w="med" len="med"/>
              <a:tailEnd type="none" w="med" len="med"/>
            </a:ln>
            <a:effectLst>
              <a:outerShdw blurRad="50800" dist="38100" dir="2700000" algn="tl" rotWithShape="0">
                <a:prstClr val="black"/>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charset="0"/>
              </a:endParaRPr>
            </a:p>
          </p:txBody>
        </p:sp>
        <p:sp>
          <p:nvSpPr>
            <p:cNvPr id="43" name="Oval 191"/>
            <p:cNvSpPr>
              <a:spLocks noChangeArrowheads="1"/>
            </p:cNvSpPr>
            <p:nvPr/>
          </p:nvSpPr>
          <p:spPr bwMode="auto">
            <a:xfrm>
              <a:off x="6496050" y="3352800"/>
              <a:ext cx="285750" cy="381000"/>
            </a:xfrm>
            <a:prstGeom prst="ellipse">
              <a:avLst/>
            </a:prstGeom>
            <a:solidFill>
              <a:schemeClr val="bg1">
                <a:alpha val="75000"/>
              </a:schemeClr>
            </a:solidFill>
            <a:ln w="12700">
              <a:solidFill>
                <a:schemeClr val="tx1"/>
              </a:solidFill>
              <a:round/>
              <a:headEnd/>
              <a:tailEnd/>
            </a:ln>
          </p:spPr>
          <p:txBody>
            <a:bodyPr wrap="none" anchor="ctr"/>
            <a:lstStyle/>
            <a:p>
              <a:pPr algn="ctr"/>
              <a:r>
                <a:rPr lang="en-US" sz="1100" b="1" dirty="0" smtClean="0"/>
                <a:t>#</a:t>
              </a:r>
              <a:endParaRPr lang="en-US" sz="1100" b="1" dirty="0"/>
            </a:p>
          </p:txBody>
        </p:sp>
        <p:sp>
          <p:nvSpPr>
            <p:cNvPr id="44" name="Rectangle 190"/>
            <p:cNvSpPr>
              <a:spLocks noChangeArrowheads="1"/>
            </p:cNvSpPr>
            <p:nvPr/>
          </p:nvSpPr>
          <p:spPr bwMode="auto">
            <a:xfrm>
              <a:off x="6553200" y="3810000"/>
              <a:ext cx="242888" cy="304800"/>
            </a:xfrm>
            <a:prstGeom prst="rect">
              <a:avLst/>
            </a:prstGeom>
            <a:solidFill>
              <a:schemeClr val="bg1"/>
            </a:solidFill>
            <a:ln w="12700">
              <a:solidFill>
                <a:schemeClr val="tx1"/>
              </a:solidFill>
              <a:miter lim="800000"/>
              <a:headEnd/>
              <a:tailEnd/>
            </a:ln>
          </p:spPr>
          <p:txBody>
            <a:bodyPr wrap="square" anchor="ctr">
              <a:noAutofit/>
            </a:bodyPr>
            <a:lstStyle/>
            <a:p>
              <a:pPr algn="ctr"/>
              <a:r>
                <a:rPr lang="en-US" sz="1100" b="1" dirty="0" smtClean="0"/>
                <a:t>A</a:t>
              </a:r>
              <a:endParaRPr lang="en-US" sz="1100" b="1" dirty="0"/>
            </a:p>
          </p:txBody>
        </p:sp>
        <p:sp>
          <p:nvSpPr>
            <p:cNvPr id="45" name="Text Box 192"/>
            <p:cNvSpPr txBox="1">
              <a:spLocks noChangeArrowheads="1"/>
            </p:cNvSpPr>
            <p:nvPr/>
          </p:nvSpPr>
          <p:spPr bwMode="auto">
            <a:xfrm>
              <a:off x="6858000" y="3429000"/>
              <a:ext cx="1693771" cy="261610"/>
            </a:xfrm>
            <a:prstGeom prst="rect">
              <a:avLst/>
            </a:prstGeom>
            <a:solidFill>
              <a:schemeClr val="bg1"/>
            </a:solidFill>
            <a:ln w="12700">
              <a:noFill/>
              <a:miter lim="800000"/>
              <a:headEnd/>
              <a:tailEnd/>
            </a:ln>
          </p:spPr>
          <p:txBody>
            <a:bodyPr wrap="none">
              <a:spAutoFit/>
            </a:bodyPr>
            <a:lstStyle/>
            <a:p>
              <a:r>
                <a:rPr lang="en-US" sz="1100" dirty="0"/>
                <a:t>= </a:t>
              </a:r>
              <a:r>
                <a:rPr lang="en-US" sz="1100" dirty="0" smtClean="0"/>
                <a:t>Small Businesses</a:t>
              </a:r>
              <a:endParaRPr lang="en-US" sz="1100" dirty="0"/>
            </a:p>
          </p:txBody>
        </p:sp>
        <p:sp>
          <p:nvSpPr>
            <p:cNvPr id="46" name="Text Box 193"/>
            <p:cNvSpPr txBox="1">
              <a:spLocks noChangeArrowheads="1"/>
            </p:cNvSpPr>
            <p:nvPr/>
          </p:nvSpPr>
          <p:spPr bwMode="auto">
            <a:xfrm>
              <a:off x="6858000" y="3810000"/>
              <a:ext cx="1568450" cy="261610"/>
            </a:xfrm>
            <a:prstGeom prst="rect">
              <a:avLst/>
            </a:prstGeom>
            <a:solidFill>
              <a:schemeClr val="bg1"/>
            </a:solidFill>
            <a:ln w="12700">
              <a:noFill/>
              <a:miter lim="800000"/>
              <a:headEnd/>
              <a:tailEnd/>
            </a:ln>
          </p:spPr>
          <p:txBody>
            <a:bodyPr>
              <a:spAutoFit/>
            </a:bodyPr>
            <a:lstStyle/>
            <a:p>
              <a:r>
                <a:rPr lang="en-US" sz="1100" dirty="0"/>
                <a:t>= </a:t>
              </a:r>
              <a:r>
                <a:rPr lang="en-US" sz="1100" dirty="0" smtClean="0"/>
                <a:t>Large </a:t>
              </a:r>
              <a:r>
                <a:rPr lang="en-US" sz="1100" dirty="0"/>
                <a:t>Business</a:t>
              </a:r>
            </a:p>
          </p:txBody>
        </p:sp>
      </p:grpSp>
      <p:sp>
        <p:nvSpPr>
          <p:cNvPr id="2" name="Slide Number Placeholder 1"/>
          <p:cNvSpPr>
            <a:spLocks noGrp="1"/>
          </p:cNvSpPr>
          <p:nvPr>
            <p:ph type="sldNum" sz="quarter" idx="10"/>
          </p:nvPr>
        </p:nvSpPr>
        <p:spPr/>
        <p:txBody>
          <a:bodyPr/>
          <a:lstStyle/>
          <a:p>
            <a:fld id="{32FCF0CE-13DC-488E-9D1E-7D75B1BCA9F6}" type="slidenum">
              <a:rPr lang="en-US" smtClean="0"/>
              <a:t>46</a:t>
            </a:fld>
            <a:endParaRPr lang="en-US" dirty="0"/>
          </a:p>
        </p:txBody>
      </p:sp>
      <p:sp>
        <p:nvSpPr>
          <p:cNvPr id="60" name="Oval 223"/>
          <p:cNvSpPr>
            <a:spLocks noChangeArrowheads="1"/>
          </p:cNvSpPr>
          <p:nvPr/>
        </p:nvSpPr>
        <p:spPr bwMode="auto">
          <a:xfrm>
            <a:off x="6156974" y="2175124"/>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r>
              <a:rPr lang="en-US" sz="1400" b="1" dirty="0" smtClean="0">
                <a:latin typeface="Arial" pitchFamily="34" charset="0"/>
                <a:cs typeface="Arial" pitchFamily="34" charset="0"/>
              </a:rPr>
              <a:t>9</a:t>
            </a:r>
            <a:endParaRPr lang="en-US" sz="1400" b="1" dirty="0">
              <a:latin typeface="Arial" pitchFamily="34" charset="0"/>
              <a:cs typeface="Arial" pitchFamily="34" charset="0"/>
            </a:endParaRPr>
          </a:p>
        </p:txBody>
      </p:sp>
      <p:sp>
        <p:nvSpPr>
          <p:cNvPr id="61" name="Oval 227"/>
          <p:cNvSpPr>
            <a:spLocks noChangeArrowheads="1"/>
          </p:cNvSpPr>
          <p:nvPr/>
        </p:nvSpPr>
        <p:spPr bwMode="auto">
          <a:xfrm>
            <a:off x="5788690" y="4302830"/>
            <a:ext cx="365760" cy="274320"/>
          </a:xfrm>
          <a:prstGeom prst="ellipse">
            <a:avLst/>
          </a:prstGeom>
          <a:solidFill>
            <a:srgbClr val="FFFF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r>
              <a:rPr lang="en-US" sz="1400" b="1" dirty="0" smtClean="0">
                <a:latin typeface="Arial" pitchFamily="34" charset="0"/>
                <a:cs typeface="Arial" pitchFamily="34" charset="0"/>
              </a:rPr>
              <a:t>14</a:t>
            </a:r>
            <a:endParaRPr lang="en-US" sz="1400" b="1" dirty="0">
              <a:latin typeface="Arial" pitchFamily="34" charset="0"/>
              <a:cs typeface="Arial" pitchFamily="34" charset="0"/>
            </a:endParaRPr>
          </a:p>
        </p:txBody>
      </p:sp>
      <p:sp>
        <p:nvSpPr>
          <p:cNvPr id="62" name="Rectangle 190"/>
          <p:cNvSpPr>
            <a:spLocks noChangeArrowheads="1"/>
          </p:cNvSpPr>
          <p:nvPr/>
        </p:nvSpPr>
        <p:spPr bwMode="auto">
          <a:xfrm>
            <a:off x="6657564" y="1840411"/>
            <a:ext cx="244891" cy="265160"/>
          </a:xfrm>
          <a:prstGeom prst="rect">
            <a:avLst/>
          </a:prstGeom>
          <a:solidFill>
            <a:srgbClr val="92D050"/>
          </a:solidFill>
          <a:ln w="12700">
            <a:solidFill>
              <a:schemeClr val="tx1"/>
            </a:solidFill>
            <a:miter lim="800000"/>
            <a:headEnd/>
            <a:tailEnd/>
          </a:ln>
          <a:effectLst>
            <a:outerShdw blurRad="50800" dist="38100" dir="2700000" algn="tl" rotWithShape="0">
              <a:prstClr val="black">
                <a:alpha val="40000"/>
              </a:prstClr>
            </a:outerShdw>
          </a:effectLst>
        </p:spPr>
        <p:txBody>
          <a:bodyPr wrap="none" lIns="0" tIns="0" rIns="0" bIns="0" anchor="ctr">
            <a:normAutofit/>
          </a:bodyPr>
          <a:lstStyle/>
          <a:p>
            <a:pPr algn="ctr"/>
            <a:r>
              <a:rPr lang="en-US" sz="1400" b="1" dirty="0" smtClean="0">
                <a:latin typeface="Arial" pitchFamily="34" charset="0"/>
                <a:cs typeface="Arial" pitchFamily="34" charset="0"/>
              </a:rPr>
              <a:t>A</a:t>
            </a:r>
            <a:endParaRPr lang="en-US" sz="1400" b="1" dirty="0">
              <a:latin typeface="Arial" pitchFamily="34" charset="0"/>
              <a:cs typeface="Arial" pitchFamily="34" charset="0"/>
            </a:endParaRPr>
          </a:p>
        </p:txBody>
      </p:sp>
      <p:sp>
        <p:nvSpPr>
          <p:cNvPr id="63" name="Oval 226"/>
          <p:cNvSpPr>
            <a:spLocks noChangeArrowheads="1"/>
          </p:cNvSpPr>
          <p:nvPr/>
        </p:nvSpPr>
        <p:spPr bwMode="auto">
          <a:xfrm>
            <a:off x="7228406" y="3808078"/>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2</a:t>
            </a:r>
            <a:endParaRPr lang="en-US" sz="1400" b="1" dirty="0">
              <a:latin typeface="Arial" pitchFamily="34" charset="0"/>
              <a:cs typeface="Arial" pitchFamily="34" charset="0"/>
            </a:endParaRPr>
          </a:p>
        </p:txBody>
      </p:sp>
      <p:sp>
        <p:nvSpPr>
          <p:cNvPr id="64" name="Oval 223"/>
          <p:cNvSpPr>
            <a:spLocks noChangeArrowheads="1"/>
          </p:cNvSpPr>
          <p:nvPr/>
        </p:nvSpPr>
        <p:spPr bwMode="auto">
          <a:xfrm>
            <a:off x="5971570" y="5149794"/>
            <a:ext cx="365760" cy="274320"/>
          </a:xfrm>
          <a:prstGeom prst="ellipse">
            <a:avLst/>
          </a:prstGeom>
          <a:solidFill>
            <a:srgbClr val="FF00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r>
              <a:rPr lang="en-US" sz="1400" b="1" dirty="0" smtClean="0">
                <a:latin typeface="Arial" pitchFamily="34" charset="0"/>
                <a:cs typeface="Arial" pitchFamily="34" charset="0"/>
              </a:rPr>
              <a:t>11</a:t>
            </a:r>
            <a:endParaRPr lang="en-US" sz="1400" b="1" dirty="0">
              <a:latin typeface="Arial" pitchFamily="34" charset="0"/>
              <a:cs typeface="Arial" pitchFamily="34" charset="0"/>
            </a:endParaRPr>
          </a:p>
        </p:txBody>
      </p:sp>
      <p:sp>
        <p:nvSpPr>
          <p:cNvPr id="102" name="Oval 223"/>
          <p:cNvSpPr>
            <a:spLocks noChangeArrowheads="1"/>
          </p:cNvSpPr>
          <p:nvPr/>
        </p:nvSpPr>
        <p:spPr bwMode="auto">
          <a:xfrm>
            <a:off x="5798583" y="4896721"/>
            <a:ext cx="365760" cy="274320"/>
          </a:xfrm>
          <a:prstGeom prst="ellipse">
            <a:avLst/>
          </a:prstGeom>
          <a:solidFill>
            <a:srgbClr val="FFFF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r>
              <a:rPr lang="en-US" sz="1400" b="1" dirty="0" smtClean="0">
                <a:latin typeface="Arial" pitchFamily="34" charset="0"/>
                <a:cs typeface="Arial" pitchFamily="34" charset="0"/>
              </a:rPr>
              <a:t>16</a:t>
            </a:r>
            <a:endParaRPr lang="en-US" sz="1400" b="1" dirty="0">
              <a:latin typeface="Arial" pitchFamily="34" charset="0"/>
              <a:cs typeface="Arial" pitchFamily="34" charset="0"/>
            </a:endParaRPr>
          </a:p>
        </p:txBody>
      </p:sp>
      <p:sp>
        <p:nvSpPr>
          <p:cNvPr id="103" name="Oval 226"/>
          <p:cNvSpPr>
            <a:spLocks noChangeArrowheads="1"/>
          </p:cNvSpPr>
          <p:nvPr/>
        </p:nvSpPr>
        <p:spPr bwMode="auto">
          <a:xfrm>
            <a:off x="5676803" y="2107679"/>
            <a:ext cx="365760" cy="274320"/>
          </a:xfrm>
          <a:prstGeom prst="ellipse">
            <a:avLst/>
          </a:prstGeom>
          <a:solidFill>
            <a:srgbClr val="00B0F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23</a:t>
            </a:r>
            <a:endParaRPr lang="en-US" sz="1400" b="1" dirty="0">
              <a:latin typeface="Arial" pitchFamily="34" charset="0"/>
              <a:cs typeface="Arial" pitchFamily="34" charset="0"/>
            </a:endParaRPr>
          </a:p>
        </p:txBody>
      </p:sp>
      <p:sp>
        <p:nvSpPr>
          <p:cNvPr id="104" name="Oval 226"/>
          <p:cNvSpPr>
            <a:spLocks noChangeArrowheads="1"/>
          </p:cNvSpPr>
          <p:nvPr/>
        </p:nvSpPr>
        <p:spPr bwMode="auto">
          <a:xfrm>
            <a:off x="5741454" y="1795850"/>
            <a:ext cx="365760" cy="274320"/>
          </a:xfrm>
          <a:prstGeom prst="ellipse">
            <a:avLst/>
          </a:prstGeom>
          <a:solidFill>
            <a:srgbClr val="FFFF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22</a:t>
            </a:r>
            <a:endParaRPr lang="en-US" sz="1400" b="1" dirty="0">
              <a:latin typeface="Arial" pitchFamily="34" charset="0"/>
              <a:cs typeface="Arial" pitchFamily="34" charset="0"/>
            </a:endParaRPr>
          </a:p>
        </p:txBody>
      </p:sp>
      <p:sp>
        <p:nvSpPr>
          <p:cNvPr id="105" name="Oval 226"/>
          <p:cNvSpPr>
            <a:spLocks noChangeArrowheads="1"/>
          </p:cNvSpPr>
          <p:nvPr/>
        </p:nvSpPr>
        <p:spPr bwMode="auto">
          <a:xfrm>
            <a:off x="5718943" y="2170626"/>
            <a:ext cx="365760" cy="274320"/>
          </a:xfrm>
          <a:prstGeom prst="ellipse">
            <a:avLst/>
          </a:prstGeom>
          <a:solidFill>
            <a:srgbClr val="00B0F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21</a:t>
            </a:r>
            <a:endParaRPr lang="en-US" sz="1400" b="1" dirty="0">
              <a:latin typeface="Arial" pitchFamily="34" charset="0"/>
              <a:cs typeface="Arial" pitchFamily="34" charset="0"/>
            </a:endParaRPr>
          </a:p>
        </p:txBody>
      </p:sp>
      <p:sp>
        <p:nvSpPr>
          <p:cNvPr id="106" name="Oval 226"/>
          <p:cNvSpPr>
            <a:spLocks noChangeArrowheads="1"/>
          </p:cNvSpPr>
          <p:nvPr/>
        </p:nvSpPr>
        <p:spPr bwMode="auto">
          <a:xfrm>
            <a:off x="5748826" y="3795013"/>
            <a:ext cx="365760" cy="274320"/>
          </a:xfrm>
          <a:prstGeom prst="ellipse">
            <a:avLst/>
          </a:prstGeom>
          <a:solidFill>
            <a:srgbClr val="FFFF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20</a:t>
            </a:r>
            <a:endParaRPr lang="en-US" sz="1400" b="1" dirty="0">
              <a:latin typeface="Arial" pitchFamily="34" charset="0"/>
              <a:cs typeface="Arial" pitchFamily="34" charset="0"/>
            </a:endParaRPr>
          </a:p>
        </p:txBody>
      </p:sp>
      <p:sp>
        <p:nvSpPr>
          <p:cNvPr id="107" name="Oval 226"/>
          <p:cNvSpPr>
            <a:spLocks noChangeArrowheads="1"/>
          </p:cNvSpPr>
          <p:nvPr/>
        </p:nvSpPr>
        <p:spPr bwMode="auto">
          <a:xfrm>
            <a:off x="5812043" y="3293690"/>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19</a:t>
            </a:r>
            <a:endParaRPr lang="en-US" sz="1400" b="1" dirty="0">
              <a:latin typeface="Arial" pitchFamily="34" charset="0"/>
              <a:cs typeface="Arial" pitchFamily="34" charset="0"/>
            </a:endParaRPr>
          </a:p>
        </p:txBody>
      </p:sp>
      <p:sp>
        <p:nvSpPr>
          <p:cNvPr id="108" name="Oval 226"/>
          <p:cNvSpPr>
            <a:spLocks noChangeArrowheads="1"/>
          </p:cNvSpPr>
          <p:nvPr/>
        </p:nvSpPr>
        <p:spPr bwMode="auto">
          <a:xfrm>
            <a:off x="5857853" y="2998849"/>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18</a:t>
            </a:r>
            <a:endParaRPr lang="en-US" sz="1400" b="1" dirty="0">
              <a:latin typeface="Arial" pitchFamily="34" charset="0"/>
              <a:cs typeface="Arial" pitchFamily="34" charset="0"/>
            </a:endParaRPr>
          </a:p>
        </p:txBody>
      </p:sp>
      <p:sp>
        <p:nvSpPr>
          <p:cNvPr id="109" name="Oval 226"/>
          <p:cNvSpPr>
            <a:spLocks noChangeArrowheads="1"/>
          </p:cNvSpPr>
          <p:nvPr/>
        </p:nvSpPr>
        <p:spPr bwMode="auto">
          <a:xfrm>
            <a:off x="5759648" y="2454359"/>
            <a:ext cx="365760" cy="274320"/>
          </a:xfrm>
          <a:prstGeom prst="ellipse">
            <a:avLst/>
          </a:prstGeom>
          <a:solidFill>
            <a:srgbClr val="00B0F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17</a:t>
            </a:r>
            <a:endParaRPr lang="en-US" sz="1400" b="1" dirty="0">
              <a:latin typeface="Arial" pitchFamily="34" charset="0"/>
              <a:cs typeface="Arial" pitchFamily="34" charset="0"/>
            </a:endParaRPr>
          </a:p>
        </p:txBody>
      </p:sp>
      <p:sp>
        <p:nvSpPr>
          <p:cNvPr id="110" name="Oval 226"/>
          <p:cNvSpPr>
            <a:spLocks noChangeArrowheads="1"/>
          </p:cNvSpPr>
          <p:nvPr/>
        </p:nvSpPr>
        <p:spPr bwMode="auto">
          <a:xfrm>
            <a:off x="5778774" y="2235588"/>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15</a:t>
            </a:r>
            <a:endParaRPr lang="en-US" sz="1400" b="1" dirty="0">
              <a:latin typeface="Arial" pitchFamily="34" charset="0"/>
              <a:cs typeface="Arial" pitchFamily="34" charset="0"/>
            </a:endParaRPr>
          </a:p>
        </p:txBody>
      </p:sp>
      <p:sp>
        <p:nvSpPr>
          <p:cNvPr id="111" name="Oval 226"/>
          <p:cNvSpPr>
            <a:spLocks noChangeArrowheads="1"/>
          </p:cNvSpPr>
          <p:nvPr/>
        </p:nvSpPr>
        <p:spPr bwMode="auto">
          <a:xfrm>
            <a:off x="6400106" y="4154734"/>
            <a:ext cx="365760" cy="274320"/>
          </a:xfrm>
          <a:prstGeom prst="ellipse">
            <a:avLst/>
          </a:prstGeom>
          <a:solidFill>
            <a:srgbClr val="FFFF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a:latin typeface="Arial" pitchFamily="34" charset="0"/>
                <a:cs typeface="Arial" pitchFamily="34" charset="0"/>
              </a:rPr>
              <a:t>8</a:t>
            </a:r>
          </a:p>
        </p:txBody>
      </p:sp>
      <p:sp>
        <p:nvSpPr>
          <p:cNvPr id="112" name="Oval 226"/>
          <p:cNvSpPr>
            <a:spLocks noChangeArrowheads="1"/>
          </p:cNvSpPr>
          <p:nvPr/>
        </p:nvSpPr>
        <p:spPr bwMode="auto">
          <a:xfrm>
            <a:off x="5766334" y="1925083"/>
            <a:ext cx="365760" cy="274320"/>
          </a:xfrm>
          <a:prstGeom prst="ellipse">
            <a:avLst/>
          </a:prstGeom>
          <a:solidFill>
            <a:srgbClr val="00B0F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smtClean="0">
                <a:latin typeface="Arial" pitchFamily="34" charset="0"/>
                <a:cs typeface="Arial" pitchFamily="34" charset="0"/>
              </a:rPr>
              <a:t>12</a:t>
            </a:r>
            <a:endParaRPr lang="en-US" sz="1400" b="1" dirty="0">
              <a:latin typeface="Arial" pitchFamily="34" charset="0"/>
              <a:cs typeface="Arial" pitchFamily="34" charset="0"/>
            </a:endParaRPr>
          </a:p>
        </p:txBody>
      </p:sp>
      <p:sp>
        <p:nvSpPr>
          <p:cNvPr id="113" name="Oval 226"/>
          <p:cNvSpPr>
            <a:spLocks noChangeArrowheads="1"/>
          </p:cNvSpPr>
          <p:nvPr/>
        </p:nvSpPr>
        <p:spPr bwMode="auto">
          <a:xfrm>
            <a:off x="6605440" y="3124676"/>
            <a:ext cx="365760" cy="274320"/>
          </a:xfrm>
          <a:prstGeom prst="ellipse">
            <a:avLst/>
          </a:prstGeom>
          <a:solidFill>
            <a:srgbClr val="FFFF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a:latin typeface="Arial" pitchFamily="34" charset="0"/>
                <a:cs typeface="Arial" pitchFamily="34" charset="0"/>
              </a:rPr>
              <a:t>7</a:t>
            </a:r>
          </a:p>
        </p:txBody>
      </p:sp>
      <p:sp>
        <p:nvSpPr>
          <p:cNvPr id="114" name="Oval 226"/>
          <p:cNvSpPr>
            <a:spLocks noChangeArrowheads="1"/>
          </p:cNvSpPr>
          <p:nvPr/>
        </p:nvSpPr>
        <p:spPr bwMode="auto">
          <a:xfrm>
            <a:off x="6616074" y="4898355"/>
            <a:ext cx="365760" cy="274320"/>
          </a:xfrm>
          <a:prstGeom prst="ellipse">
            <a:avLst/>
          </a:prstGeom>
          <a:solidFill>
            <a:srgbClr val="FF00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a:latin typeface="Arial" pitchFamily="34" charset="0"/>
                <a:cs typeface="Arial" pitchFamily="34" charset="0"/>
              </a:rPr>
              <a:t>6</a:t>
            </a:r>
          </a:p>
        </p:txBody>
      </p:sp>
      <p:sp>
        <p:nvSpPr>
          <p:cNvPr id="115" name="Oval 226"/>
          <p:cNvSpPr>
            <a:spLocks noChangeArrowheads="1"/>
          </p:cNvSpPr>
          <p:nvPr/>
        </p:nvSpPr>
        <p:spPr bwMode="auto">
          <a:xfrm>
            <a:off x="6583371" y="2142883"/>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a:latin typeface="Arial" pitchFamily="34" charset="0"/>
                <a:cs typeface="Arial" pitchFamily="34" charset="0"/>
              </a:rPr>
              <a:t>5</a:t>
            </a:r>
          </a:p>
        </p:txBody>
      </p:sp>
      <p:sp>
        <p:nvSpPr>
          <p:cNvPr id="116" name="Oval 226"/>
          <p:cNvSpPr>
            <a:spLocks noChangeArrowheads="1"/>
          </p:cNvSpPr>
          <p:nvPr/>
        </p:nvSpPr>
        <p:spPr bwMode="auto">
          <a:xfrm>
            <a:off x="7070406" y="2088972"/>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a:latin typeface="Arial" pitchFamily="34" charset="0"/>
                <a:cs typeface="Arial" pitchFamily="34" charset="0"/>
              </a:rPr>
              <a:t>4</a:t>
            </a:r>
          </a:p>
        </p:txBody>
      </p:sp>
      <p:sp>
        <p:nvSpPr>
          <p:cNvPr id="117" name="Oval 226"/>
          <p:cNvSpPr>
            <a:spLocks noChangeArrowheads="1"/>
          </p:cNvSpPr>
          <p:nvPr/>
        </p:nvSpPr>
        <p:spPr bwMode="auto">
          <a:xfrm>
            <a:off x="7125144" y="1882140"/>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a:latin typeface="Arial" pitchFamily="34" charset="0"/>
                <a:cs typeface="Arial" pitchFamily="34" charset="0"/>
              </a:rPr>
              <a:t>3</a:t>
            </a:r>
          </a:p>
        </p:txBody>
      </p:sp>
      <p:sp>
        <p:nvSpPr>
          <p:cNvPr id="118" name="Oval 226"/>
          <p:cNvSpPr>
            <a:spLocks noChangeArrowheads="1"/>
          </p:cNvSpPr>
          <p:nvPr/>
        </p:nvSpPr>
        <p:spPr bwMode="auto">
          <a:xfrm>
            <a:off x="7826806" y="1908180"/>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defRPr/>
            </a:pPr>
            <a:r>
              <a:rPr lang="en-US" sz="1400" b="1" dirty="0">
                <a:latin typeface="Arial" pitchFamily="34" charset="0"/>
                <a:cs typeface="Arial" pitchFamily="34" charset="0"/>
              </a:rPr>
              <a:t>1</a:t>
            </a:r>
          </a:p>
        </p:txBody>
      </p:sp>
      <p:sp>
        <p:nvSpPr>
          <p:cNvPr id="119" name="Oval 223"/>
          <p:cNvSpPr>
            <a:spLocks noChangeArrowheads="1"/>
          </p:cNvSpPr>
          <p:nvPr/>
        </p:nvSpPr>
        <p:spPr bwMode="auto">
          <a:xfrm>
            <a:off x="6049751" y="2423807"/>
            <a:ext cx="365760" cy="274320"/>
          </a:xfrm>
          <a:prstGeom prst="ellipse">
            <a:avLst/>
          </a:prstGeom>
          <a:solidFill>
            <a:srgbClr val="92D05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r>
              <a:rPr lang="en-US" sz="1400" b="1" dirty="0">
                <a:latin typeface="Arial" pitchFamily="34" charset="0"/>
                <a:cs typeface="Arial" pitchFamily="34" charset="0"/>
              </a:rPr>
              <a:t>1</a:t>
            </a:r>
            <a:r>
              <a:rPr lang="en-US" sz="1400" b="1" dirty="0" smtClean="0">
                <a:latin typeface="Arial" pitchFamily="34" charset="0"/>
                <a:cs typeface="Arial" pitchFamily="34" charset="0"/>
              </a:rPr>
              <a:t>0</a:t>
            </a:r>
            <a:endParaRPr lang="en-US" sz="1400" b="1" dirty="0">
              <a:latin typeface="Arial" pitchFamily="34" charset="0"/>
              <a:cs typeface="Arial" pitchFamily="34" charset="0"/>
            </a:endParaRPr>
          </a:p>
        </p:txBody>
      </p:sp>
      <p:sp>
        <p:nvSpPr>
          <p:cNvPr id="120" name="Oval 223"/>
          <p:cNvSpPr>
            <a:spLocks noChangeArrowheads="1"/>
          </p:cNvSpPr>
          <p:nvPr/>
        </p:nvSpPr>
        <p:spPr bwMode="auto">
          <a:xfrm>
            <a:off x="5859683" y="4097286"/>
            <a:ext cx="365760" cy="274320"/>
          </a:xfrm>
          <a:prstGeom prst="ellipse">
            <a:avLst/>
          </a:prstGeom>
          <a:solidFill>
            <a:srgbClr val="FFFF00"/>
          </a:solidFill>
          <a:ln w="12700">
            <a:solidFill>
              <a:schemeClr val="tx1"/>
            </a:solidFill>
            <a:round/>
            <a:headEnd/>
            <a:tailEnd/>
          </a:ln>
          <a:effectLst>
            <a:glow rad="101600">
              <a:schemeClr val="accent2">
                <a:satMod val="175000"/>
                <a:alpha val="40000"/>
              </a:schemeClr>
            </a:glow>
          </a:effectLst>
        </p:spPr>
        <p:txBody>
          <a:bodyPr wrap="none" lIns="0" tIns="0" rIns="0" bIns="0" anchor="ctr"/>
          <a:lstStyle/>
          <a:p>
            <a:pPr algn="ctr"/>
            <a:r>
              <a:rPr lang="en-US" sz="1400" b="1" dirty="0" smtClean="0">
                <a:latin typeface="Arial" pitchFamily="34" charset="0"/>
                <a:cs typeface="Arial" pitchFamily="34" charset="0"/>
              </a:rPr>
              <a:t>13</a:t>
            </a:r>
            <a:endParaRPr lang="en-US" sz="1400" b="1" dirty="0">
              <a:latin typeface="Arial" pitchFamily="34" charset="0"/>
              <a:cs typeface="Arial" pitchFamily="34" charset="0"/>
            </a:endParaRPr>
          </a:p>
        </p:txBody>
      </p:sp>
      <p:sp>
        <p:nvSpPr>
          <p:cNvPr id="121" name="Rectangle 190"/>
          <p:cNvSpPr>
            <a:spLocks noChangeArrowheads="1"/>
          </p:cNvSpPr>
          <p:nvPr/>
        </p:nvSpPr>
        <p:spPr bwMode="auto">
          <a:xfrm>
            <a:off x="5695763" y="2342053"/>
            <a:ext cx="244891" cy="239815"/>
          </a:xfrm>
          <a:prstGeom prst="rect">
            <a:avLst/>
          </a:prstGeom>
          <a:solidFill>
            <a:srgbClr val="FFFF00"/>
          </a:solidFill>
          <a:ln w="12700">
            <a:solidFill>
              <a:schemeClr val="tx1"/>
            </a:solidFill>
            <a:miter lim="800000"/>
            <a:headEnd/>
            <a:tailEnd/>
          </a:ln>
          <a:effectLst>
            <a:outerShdw blurRad="50800" dist="38100" dir="2700000" algn="tl" rotWithShape="0">
              <a:prstClr val="black">
                <a:alpha val="40000"/>
              </a:prstClr>
            </a:outerShdw>
          </a:effectLst>
        </p:spPr>
        <p:txBody>
          <a:bodyPr wrap="none" lIns="0" tIns="0" rIns="0" bIns="0" anchor="ctr">
            <a:normAutofit/>
          </a:bodyPr>
          <a:lstStyle/>
          <a:p>
            <a:pPr algn="ctr"/>
            <a:r>
              <a:rPr lang="en-US" sz="1400" b="1" dirty="0" smtClean="0">
                <a:latin typeface="Arial" pitchFamily="34" charset="0"/>
                <a:cs typeface="Arial" pitchFamily="34" charset="0"/>
              </a:rPr>
              <a:t>B</a:t>
            </a:r>
            <a:endParaRPr lang="en-US" sz="1400" b="1" dirty="0">
              <a:latin typeface="Arial" pitchFamily="34" charset="0"/>
              <a:cs typeface="Arial" pitchFamily="34" charset="0"/>
            </a:endParaRPr>
          </a:p>
        </p:txBody>
      </p:sp>
      <p:sp>
        <p:nvSpPr>
          <p:cNvPr id="122" name="Rectangle 190"/>
          <p:cNvSpPr>
            <a:spLocks noChangeArrowheads="1"/>
          </p:cNvSpPr>
          <p:nvPr/>
        </p:nvSpPr>
        <p:spPr bwMode="auto">
          <a:xfrm>
            <a:off x="5685601" y="2058705"/>
            <a:ext cx="270941" cy="236512"/>
          </a:xfrm>
          <a:prstGeom prst="rect">
            <a:avLst/>
          </a:prstGeom>
          <a:solidFill>
            <a:srgbClr val="92D050"/>
          </a:solidFill>
          <a:ln w="12700">
            <a:solidFill>
              <a:schemeClr val="tx1"/>
            </a:solidFill>
            <a:miter lim="800000"/>
            <a:headEnd/>
            <a:tailEnd/>
          </a:ln>
          <a:effectLst>
            <a:outerShdw blurRad="50800" dist="38100" dir="2700000" algn="tl" rotWithShape="0">
              <a:prstClr val="black">
                <a:alpha val="40000"/>
              </a:prstClr>
            </a:outerShdw>
          </a:effectLst>
        </p:spPr>
        <p:txBody>
          <a:bodyPr wrap="none" lIns="0" tIns="0" rIns="0" bIns="0" anchor="ctr">
            <a:normAutofit/>
          </a:bodyPr>
          <a:lstStyle/>
          <a:p>
            <a:pPr algn="ctr"/>
            <a:r>
              <a:rPr lang="en-US" sz="1400" b="1" dirty="0">
                <a:latin typeface="Arial" pitchFamily="34" charset="0"/>
                <a:cs typeface="Arial" pitchFamily="34" charset="0"/>
              </a:rPr>
              <a:t>C</a:t>
            </a:r>
          </a:p>
        </p:txBody>
      </p:sp>
      <p:sp>
        <p:nvSpPr>
          <p:cNvPr id="123" name="Rectangle 190"/>
          <p:cNvSpPr>
            <a:spLocks noChangeArrowheads="1"/>
          </p:cNvSpPr>
          <p:nvPr/>
        </p:nvSpPr>
        <p:spPr bwMode="auto">
          <a:xfrm>
            <a:off x="5979722" y="2072300"/>
            <a:ext cx="244891" cy="265160"/>
          </a:xfrm>
          <a:prstGeom prst="rect">
            <a:avLst/>
          </a:prstGeom>
          <a:solidFill>
            <a:srgbClr val="92D050"/>
          </a:solidFill>
          <a:ln w="12700">
            <a:solidFill>
              <a:schemeClr val="tx1"/>
            </a:solidFill>
            <a:miter lim="800000"/>
            <a:headEnd/>
            <a:tailEnd/>
          </a:ln>
          <a:effectLst>
            <a:outerShdw blurRad="50800" dist="38100" dir="2700000" algn="tl" rotWithShape="0">
              <a:prstClr val="black">
                <a:alpha val="40000"/>
              </a:prstClr>
            </a:outerShdw>
          </a:effectLst>
        </p:spPr>
        <p:txBody>
          <a:bodyPr wrap="none" lIns="0" tIns="0" rIns="0" bIns="0" anchor="ctr">
            <a:normAutofit/>
          </a:bodyPr>
          <a:lstStyle/>
          <a:p>
            <a:pPr algn="ctr"/>
            <a:r>
              <a:rPr lang="en-US" sz="1400" b="1" dirty="0" smtClean="0">
                <a:latin typeface="Arial" pitchFamily="34" charset="0"/>
                <a:cs typeface="Arial" pitchFamily="34" charset="0"/>
              </a:rPr>
              <a:t>D</a:t>
            </a:r>
            <a:endParaRPr lang="en-US" sz="1400" b="1" dirty="0">
              <a:latin typeface="Arial" pitchFamily="34" charset="0"/>
              <a:cs typeface="Arial" pitchFamily="34" charset="0"/>
            </a:endParaRPr>
          </a:p>
        </p:txBody>
      </p:sp>
    </p:spTree>
    <p:extLst>
      <p:ext uri="{BB962C8B-B14F-4D97-AF65-F5344CB8AC3E}">
        <p14:creationId xmlns:p14="http://schemas.microsoft.com/office/powerpoint/2010/main" val="2165977300"/>
      </p:ext>
    </p:extLst>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Indications</a:t>
            </a:r>
            <a:endParaRPr lang="en-US" dirty="0"/>
          </a:p>
        </p:txBody>
      </p:sp>
      <p:sp>
        <p:nvSpPr>
          <p:cNvPr id="3" name="Content Placeholder 2"/>
          <p:cNvSpPr>
            <a:spLocks noGrp="1"/>
          </p:cNvSpPr>
          <p:nvPr>
            <p:ph idx="1"/>
          </p:nvPr>
        </p:nvSpPr>
        <p:spPr>
          <a:noFill/>
        </p:spPr>
        <p:txBody>
          <a:bodyPr/>
          <a:lstStyle/>
          <a:p>
            <a:pPr marL="0" indent="0">
              <a:buNone/>
            </a:pPr>
            <a:r>
              <a:rPr lang="en-US" sz="2400" dirty="0" smtClean="0"/>
              <a:t>Based on aggregate responses to this RFI:</a:t>
            </a:r>
          </a:p>
          <a:p>
            <a:pPr lvl="1"/>
            <a:r>
              <a:rPr lang="en-US" sz="2000" dirty="0" smtClean="0"/>
              <a:t>There appear to be enough SBs to compete for a potential eCommerce RFP that display competitive characteristics compared to LBs.</a:t>
            </a:r>
          </a:p>
          <a:p>
            <a:pPr lvl="1"/>
            <a:r>
              <a:rPr lang="en-US" sz="2000" dirty="0" smtClean="0"/>
              <a:t>Based on the cursory requirements set forth by questions in this RFI, commercial sources can fulfill this need.</a:t>
            </a:r>
          </a:p>
          <a:p>
            <a:pPr lvl="1"/>
            <a:r>
              <a:rPr lang="en-US" sz="2000" dirty="0" smtClean="0"/>
              <a:t>Most companies would require teaming to fulfill all of the requirements, specifically implementation, training, and customer service coverage.</a:t>
            </a:r>
            <a:endParaRPr lang="en-US" sz="2000" dirty="0"/>
          </a:p>
          <a:p>
            <a:pPr lvl="1"/>
            <a:r>
              <a:rPr lang="en-US" sz="2000" dirty="0" smtClean="0"/>
              <a:t>Commercial sources are familiar with multiple platforms and integration models</a:t>
            </a:r>
          </a:p>
          <a:p>
            <a:pPr lvl="1"/>
            <a:r>
              <a:rPr lang="en-US" sz="2000" dirty="0" smtClean="0"/>
              <a:t>Estimated development period ranges from 6 months to 1 year.</a:t>
            </a:r>
          </a:p>
          <a:p>
            <a:pPr lvl="1"/>
            <a:r>
              <a:rPr lang="en-US" sz="2000" dirty="0" smtClean="0"/>
              <a:t>Commercial sources show strong viability in this market.</a:t>
            </a:r>
          </a:p>
        </p:txBody>
      </p:sp>
      <p:sp>
        <p:nvSpPr>
          <p:cNvPr id="4" name="Slide Number Placeholder 3"/>
          <p:cNvSpPr>
            <a:spLocks noGrp="1"/>
          </p:cNvSpPr>
          <p:nvPr>
            <p:ph type="sldNum" sz="quarter" idx="10"/>
          </p:nvPr>
        </p:nvSpPr>
        <p:spPr/>
        <p:txBody>
          <a:bodyPr/>
          <a:lstStyle/>
          <a:p>
            <a:fld id="{32FCF0CE-13DC-488E-9D1E-7D75B1BCA9F6}" type="slidenum">
              <a:rPr lang="en-US" smtClean="0"/>
              <a:t>47</a:t>
            </a:fld>
            <a:endParaRPr lang="en-US" dirty="0"/>
          </a:p>
        </p:txBody>
      </p:sp>
    </p:spTree>
    <p:extLst>
      <p:ext uri="{BB962C8B-B14F-4D97-AF65-F5344CB8AC3E}">
        <p14:creationId xmlns:p14="http://schemas.microsoft.com/office/powerpoint/2010/main" val="2386848338"/>
      </p:ext>
    </p:extLst>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smtClean="0"/>
              <a:t>Backup Slides</a:t>
            </a:r>
            <a:endParaRPr lang="en-US" dirty="0"/>
          </a:p>
        </p:txBody>
      </p:sp>
      <p:sp>
        <p:nvSpPr>
          <p:cNvPr id="3" name="Subtitle 2"/>
          <p:cNvSpPr>
            <a:spLocks noGrp="1"/>
          </p:cNvSpPr>
          <p:nvPr>
            <p:ph type="subTitle" sz="quarter" idx="1"/>
          </p:nvPr>
        </p:nvSpPr>
        <p:spPr/>
        <p:txBody>
          <a:bodyPr/>
          <a:lstStyle/>
          <a:p>
            <a:r>
              <a:rPr lang="en-US" dirty="0" smtClean="0"/>
              <a:t>Other Information</a:t>
            </a:r>
          </a:p>
        </p:txBody>
      </p:sp>
    </p:spTree>
    <p:extLst>
      <p:ext uri="{BB962C8B-B14F-4D97-AF65-F5344CB8AC3E}">
        <p14:creationId xmlns:p14="http://schemas.microsoft.com/office/powerpoint/2010/main" val="2682854067"/>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SB Designations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430329545"/>
              </p:ext>
            </p:extLst>
          </p:nvPr>
        </p:nvGraphicFramePr>
        <p:xfrm>
          <a:off x="327551" y="1787987"/>
          <a:ext cx="8598080" cy="1744923"/>
        </p:xfrm>
        <a:graphic>
          <a:graphicData uri="http://schemas.openxmlformats.org/drawingml/2006/table">
            <a:tbl>
              <a:tblPr/>
              <a:tblGrid>
                <a:gridCol w="859808"/>
                <a:gridCol w="859808"/>
                <a:gridCol w="859808"/>
                <a:gridCol w="859808"/>
                <a:gridCol w="859808"/>
                <a:gridCol w="859808"/>
                <a:gridCol w="859808"/>
                <a:gridCol w="859808"/>
                <a:gridCol w="859808"/>
                <a:gridCol w="859808"/>
              </a:tblGrid>
              <a:tr h="358100">
                <a:tc gridSpan="10">
                  <a:txBody>
                    <a:bodyPr/>
                    <a:lstStyle/>
                    <a:p>
                      <a:pPr algn="ctr" fontAlgn="ctr"/>
                      <a:r>
                        <a:rPr lang="en-US" sz="2000" b="0" i="0" u="none" strike="noStrike" dirty="0">
                          <a:solidFill>
                            <a:srgbClr val="000000"/>
                          </a:solidFill>
                          <a:effectLst/>
                          <a:latin typeface="Calibri" panose="020F0502020204030204" pitchFamily="34" charset="0"/>
                        </a:rPr>
                        <a:t>Please indicate any certifications/designations that describe your company: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40073">
                <a:tc>
                  <a:txBody>
                    <a:bodyPr/>
                    <a:lstStyle/>
                    <a:p>
                      <a:pPr algn="ctr" fontAlgn="ctr"/>
                      <a:r>
                        <a:rPr lang="en-US" sz="1400" b="1" i="0" u="none" strike="noStrike" dirty="0">
                          <a:solidFill>
                            <a:srgbClr val="000000"/>
                          </a:solidFill>
                          <a:effectLst/>
                          <a:latin typeface="Calibri" panose="020F0502020204030204" pitchFamily="34" charset="0"/>
                        </a:rPr>
                        <a:t>SDVOSB</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400" b="1" i="0" u="none" strike="noStrike" dirty="0">
                          <a:solidFill>
                            <a:srgbClr val="000000"/>
                          </a:solidFill>
                          <a:effectLst/>
                          <a:latin typeface="Calibri" panose="020F0502020204030204" pitchFamily="34" charset="0"/>
                        </a:rPr>
                        <a:t>VOSB</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400" b="1" i="0" u="none" strike="noStrike" dirty="0">
                          <a:solidFill>
                            <a:srgbClr val="000000"/>
                          </a:solidFill>
                          <a:effectLst/>
                          <a:latin typeface="Calibri" panose="020F0502020204030204" pitchFamily="34" charset="0"/>
                        </a:rPr>
                        <a:t>8(a)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400" b="1" i="0" u="none" strike="noStrike" dirty="0">
                          <a:solidFill>
                            <a:srgbClr val="000000"/>
                          </a:solidFill>
                          <a:effectLst/>
                          <a:latin typeface="Calibri" panose="020F0502020204030204" pitchFamily="34" charset="0"/>
                        </a:rPr>
                        <a:t>HUBZone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400" b="1" i="0" u="none" strike="noStrike" dirty="0">
                          <a:solidFill>
                            <a:srgbClr val="000000"/>
                          </a:solidFill>
                          <a:effectLst/>
                          <a:latin typeface="Calibri" panose="020F0502020204030204" pitchFamily="34" charset="0"/>
                        </a:rPr>
                        <a:t>EDWOSB</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400" b="1" i="0" u="none" strike="noStrike" dirty="0">
                          <a:solidFill>
                            <a:srgbClr val="000000"/>
                          </a:solidFill>
                          <a:effectLst/>
                          <a:latin typeface="Calibri" panose="020F0502020204030204" pitchFamily="34" charset="0"/>
                        </a:rPr>
                        <a:t>WOSB (FAR)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400" b="1" i="0" u="none" strike="noStrike" dirty="0">
                          <a:solidFill>
                            <a:srgbClr val="000000"/>
                          </a:solidFill>
                          <a:effectLst/>
                          <a:latin typeface="Calibri" panose="020F0502020204030204" pitchFamily="34" charset="0"/>
                        </a:rPr>
                        <a:t>WOSB</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400" b="1" i="0" u="none" strike="noStrike" dirty="0">
                          <a:solidFill>
                            <a:srgbClr val="000000"/>
                          </a:solidFill>
                          <a:effectLst/>
                          <a:latin typeface="Calibri" panose="020F0502020204030204" pitchFamily="34" charset="0"/>
                        </a:rPr>
                        <a:t>SDB</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400" b="1" i="0" u="none" strike="noStrike" dirty="0">
                          <a:solidFill>
                            <a:srgbClr val="000000"/>
                          </a:solidFill>
                          <a:effectLst/>
                          <a:latin typeface="Calibri" panose="020F0502020204030204" pitchFamily="34" charset="0"/>
                        </a:rPr>
                        <a:t>SB per NAICS code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400" b="1" i="0" u="none" strike="noStrike" dirty="0">
                          <a:solidFill>
                            <a:srgbClr val="000000"/>
                          </a:solidFill>
                          <a:effectLst/>
                          <a:latin typeface="Calibri" panose="020F0502020204030204" pitchFamily="34" charset="0"/>
                        </a:rPr>
                        <a:t>OTHER</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r>
              <a:tr h="323375">
                <a:tc>
                  <a:txBody>
                    <a:bodyPr/>
                    <a:lstStyle/>
                    <a:p>
                      <a:pPr algn="ctr" fontAlgn="ctr"/>
                      <a:r>
                        <a:rPr lang="en-US" sz="1800" b="1" i="0" u="none" strike="noStrike" dirty="0">
                          <a:solidFill>
                            <a:srgbClr val="000000"/>
                          </a:solidFill>
                          <a:effectLst/>
                          <a:latin typeface="Calibri" panose="020F0502020204030204" pitchFamily="34" charset="0"/>
                        </a:rPr>
                        <a:t>11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1" i="0" u="none" strike="noStrike" dirty="0">
                          <a:solidFill>
                            <a:srgbClr val="000000"/>
                          </a:solidFill>
                          <a:effectLst/>
                          <a:latin typeface="Calibri" panose="020F0502020204030204" pitchFamily="34" charset="0"/>
                        </a:rPr>
                        <a:t>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1" i="0" u="none" strike="noStrike" dirty="0">
                          <a:solidFill>
                            <a:srgbClr val="000000"/>
                          </a:solidFill>
                          <a:effectLst/>
                          <a:latin typeface="Calibri" panose="020F0502020204030204" pitchFamily="34" charset="0"/>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1" i="0" u="none" strike="noStrike" dirty="0">
                          <a:solidFill>
                            <a:srgbClr val="000000"/>
                          </a:solidFill>
                          <a:effectLst/>
                          <a:latin typeface="Calibri" panose="020F0502020204030204" pitchFamily="34" charset="0"/>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1" i="0" u="none" strike="noStrike" dirty="0">
                          <a:solidFill>
                            <a:srgbClr val="000000"/>
                          </a:solidFill>
                          <a:effectLst/>
                          <a:latin typeface="Calibri" panose="020F050202020403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1" i="0" u="none" strike="noStrike" dirty="0">
                          <a:solidFill>
                            <a:srgbClr val="000000"/>
                          </a:solidFill>
                          <a:effectLst/>
                          <a:latin typeface="Calibri" panose="020F0502020204030204" pitchFamily="34" charset="0"/>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1" i="0" u="none" strike="noStrike" dirty="0">
                          <a:solidFill>
                            <a:srgbClr val="000000"/>
                          </a:solidFill>
                          <a:effectLst/>
                          <a:latin typeface="Calibri" panose="020F0502020204030204" pitchFamily="34" charset="0"/>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1" i="0" u="none" strike="noStrike" dirty="0">
                          <a:solidFill>
                            <a:srgbClr val="000000"/>
                          </a:solidFill>
                          <a:effectLst/>
                          <a:latin typeface="Calibri" panose="020F0502020204030204" pitchFamily="34" charset="0"/>
                        </a:rPr>
                        <a:t>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1" i="0" u="none" strike="noStrike" dirty="0">
                          <a:solidFill>
                            <a:srgbClr val="000000"/>
                          </a:solidFill>
                          <a:effectLst/>
                          <a:latin typeface="Calibri" panose="020F0502020204030204" pitchFamily="34" charset="0"/>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1" i="0" u="none" strike="noStrike" dirty="0">
                          <a:solidFill>
                            <a:srgbClr val="000000"/>
                          </a:solidFill>
                          <a:effectLst/>
                          <a:latin typeface="Calibri" panose="020F0502020204030204" pitchFamily="34" charset="0"/>
                        </a:rPr>
                        <a:t>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23375">
                <a:tc>
                  <a:txBody>
                    <a:bodyPr/>
                    <a:lstStyle/>
                    <a:p>
                      <a:pPr algn="ctr" fontAlgn="ctr"/>
                      <a:r>
                        <a:rPr lang="en-US" sz="1800" b="1" i="0" u="none" strike="noStrike" dirty="0">
                          <a:solidFill>
                            <a:srgbClr val="000000"/>
                          </a:solidFill>
                          <a:effectLst/>
                          <a:latin typeface="Calibri" panose="020F0502020204030204" pitchFamily="34" charset="0"/>
                        </a:rPr>
                        <a:t>15%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1" i="0" u="none" strike="noStrike" dirty="0">
                          <a:solidFill>
                            <a:srgbClr val="000000"/>
                          </a:solidFill>
                          <a:effectLst/>
                          <a:latin typeface="Calibri" panose="020F0502020204030204" pitchFamily="34" charset="0"/>
                        </a:rPr>
                        <a:t>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1" i="0" u="none" strike="noStrike" dirty="0">
                          <a:solidFill>
                            <a:srgbClr val="000000"/>
                          </a:solidFill>
                          <a:effectLst/>
                          <a:latin typeface="Calibri" panose="020F0502020204030204" pitchFamily="34" charset="0"/>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1" i="0" u="none" strike="noStrike" dirty="0">
                          <a:solidFill>
                            <a:srgbClr val="000000"/>
                          </a:solidFill>
                          <a:effectLst/>
                          <a:latin typeface="Calibri" panose="020F0502020204030204" pitchFamily="34" charset="0"/>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1" i="0" u="none" strike="noStrike" dirty="0">
                          <a:solidFill>
                            <a:srgbClr val="000000"/>
                          </a:solidFill>
                          <a:effectLst/>
                          <a:latin typeface="Calibri" panose="020F0502020204030204" pitchFamily="34" charset="0"/>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1" i="0" u="none" strike="noStrike" dirty="0">
                          <a:solidFill>
                            <a:srgbClr val="000000"/>
                          </a:solidFill>
                          <a:effectLst/>
                          <a:latin typeface="Calibri" panose="020F0502020204030204" pitchFamily="34" charset="0"/>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1" i="0" u="none" strike="noStrike" dirty="0">
                          <a:solidFill>
                            <a:srgbClr val="000000"/>
                          </a:solidFill>
                          <a:effectLst/>
                          <a:latin typeface="Calibri" panose="020F0502020204030204" pitchFamily="34" charset="0"/>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1" i="0" u="none" strike="noStrike" dirty="0">
                          <a:solidFill>
                            <a:srgbClr val="000000"/>
                          </a:solidFill>
                          <a:effectLst/>
                          <a:latin typeface="Calibri" panose="020F0502020204030204" pitchFamily="34" charset="0"/>
                        </a:rPr>
                        <a:t>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1" i="0" u="none" strike="noStrike" dirty="0">
                          <a:solidFill>
                            <a:srgbClr val="000000"/>
                          </a:solidFill>
                          <a:effectLst/>
                          <a:latin typeface="Calibri" panose="020F0502020204030204" pitchFamily="34" charset="0"/>
                        </a:rPr>
                        <a:t>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1" i="0" u="none" strike="noStrike" dirty="0">
                          <a:solidFill>
                            <a:srgbClr val="000000"/>
                          </a:solidFill>
                          <a:effectLst/>
                          <a:latin typeface="Calibri" panose="020F0502020204030204" pitchFamily="34" charset="0"/>
                        </a:rPr>
                        <a:t>12%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4" name="TextBox 3"/>
          <p:cNvSpPr txBox="1"/>
          <p:nvPr/>
        </p:nvSpPr>
        <p:spPr>
          <a:xfrm>
            <a:off x="663901" y="3897807"/>
            <a:ext cx="7856643" cy="2031325"/>
          </a:xfrm>
          <a:prstGeom prst="rect">
            <a:avLst/>
          </a:prstGeom>
          <a:noFill/>
        </p:spPr>
        <p:txBody>
          <a:bodyPr wrap="square" rtlCol="0">
            <a:spAutoFit/>
          </a:bodyPr>
          <a:lstStyle/>
          <a:p>
            <a:pPr marL="285750" indent="-285750">
              <a:buFont typeface="Arial" panose="020B0604020202020204" pitchFamily="34" charset="0"/>
              <a:buChar char="•"/>
            </a:pPr>
            <a:r>
              <a:rPr lang="en-US" dirty="0" smtClean="0"/>
              <a:t>Each SB designation percentage is a derivative of the number of responses received for the designation divided by the total number of responses included in the analysis set (63)</a:t>
            </a:r>
          </a:p>
          <a:p>
            <a:pPr marL="285750" indent="-285750">
              <a:buFont typeface="Arial" panose="020B0604020202020204" pitchFamily="34" charset="0"/>
              <a:buChar char="•"/>
            </a:pPr>
            <a:r>
              <a:rPr lang="en-US" dirty="0" smtClean="0"/>
              <a:t>Some responding companies identified that their company qualifies in more than one SB designation</a:t>
            </a:r>
          </a:p>
          <a:p>
            <a:pPr marL="285750" indent="-285750">
              <a:buFont typeface="Arial" panose="020B0604020202020204" pitchFamily="34" charset="0"/>
              <a:buChar char="•"/>
            </a:pPr>
            <a:r>
              <a:rPr lang="en-US" dirty="0" smtClean="0"/>
              <a:t>These numbers are not to be added together, but to be considered as a snapshot of responses received for each SB designation</a:t>
            </a:r>
          </a:p>
        </p:txBody>
      </p:sp>
      <p:sp>
        <p:nvSpPr>
          <p:cNvPr id="5" name="TextBox 4"/>
          <p:cNvSpPr txBox="1"/>
          <p:nvPr/>
        </p:nvSpPr>
        <p:spPr>
          <a:xfrm>
            <a:off x="468936" y="6308035"/>
            <a:ext cx="1915909" cy="369332"/>
          </a:xfrm>
          <a:prstGeom prst="rect">
            <a:avLst/>
          </a:prstGeom>
          <a:noFill/>
        </p:spPr>
        <p:txBody>
          <a:bodyPr wrap="none" rtlCol="0">
            <a:spAutoFit/>
          </a:bodyPr>
          <a:lstStyle/>
          <a:p>
            <a:r>
              <a:rPr lang="en-US" dirty="0" smtClean="0"/>
              <a:t>Includes: 67 SBs</a:t>
            </a:r>
            <a:endParaRPr lang="en-US" dirty="0"/>
          </a:p>
        </p:txBody>
      </p:sp>
      <p:sp>
        <p:nvSpPr>
          <p:cNvPr id="6" name="Slide Number Placeholder 5"/>
          <p:cNvSpPr>
            <a:spLocks noGrp="1"/>
          </p:cNvSpPr>
          <p:nvPr>
            <p:ph type="sldNum" sz="quarter" idx="10"/>
          </p:nvPr>
        </p:nvSpPr>
        <p:spPr/>
        <p:txBody>
          <a:bodyPr/>
          <a:lstStyle/>
          <a:p>
            <a:fld id="{32FCF0CE-13DC-488E-9D1E-7D75B1BCA9F6}" type="slidenum">
              <a:rPr lang="en-US" smtClean="0"/>
              <a:t>5</a:t>
            </a:fld>
            <a:endParaRPr lang="en-US" dirty="0"/>
          </a:p>
        </p:txBody>
      </p:sp>
    </p:spTree>
    <p:extLst>
      <p:ext uri="{BB962C8B-B14F-4D97-AF65-F5344CB8AC3E}">
        <p14:creationId xmlns:p14="http://schemas.microsoft.com/office/powerpoint/2010/main" val="3795140517"/>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Respondent Firmographics</a:t>
            </a:r>
            <a:endParaRPr lang="en-US" dirty="0"/>
          </a:p>
        </p:txBody>
      </p:sp>
      <p:sp>
        <p:nvSpPr>
          <p:cNvPr id="3" name="TextBox 2"/>
          <p:cNvSpPr txBox="1"/>
          <p:nvPr/>
        </p:nvSpPr>
        <p:spPr>
          <a:xfrm>
            <a:off x="688011" y="5769015"/>
            <a:ext cx="835989" cy="553998"/>
          </a:xfrm>
          <a:prstGeom prst="rect">
            <a:avLst/>
          </a:prstGeom>
          <a:noFill/>
        </p:spPr>
        <p:txBody>
          <a:bodyPr wrap="square" rtlCol="0">
            <a:spAutoFit/>
          </a:bodyPr>
          <a:lstStyle/>
          <a:p>
            <a:r>
              <a:rPr lang="en-US" sz="1000" dirty="0" smtClean="0"/>
              <a:t>Includes: 67 SBs and </a:t>
            </a:r>
            <a:r>
              <a:rPr lang="en-US" sz="1000" dirty="0"/>
              <a:t>7</a:t>
            </a:r>
            <a:r>
              <a:rPr lang="en-US" sz="1000" dirty="0" smtClean="0"/>
              <a:t> LB</a:t>
            </a:r>
            <a:endParaRPr lang="en-US" sz="1000" dirty="0"/>
          </a:p>
        </p:txBody>
      </p:sp>
      <p:sp>
        <p:nvSpPr>
          <p:cNvPr id="4" name="Slide Number Placeholder 3"/>
          <p:cNvSpPr>
            <a:spLocks noGrp="1"/>
          </p:cNvSpPr>
          <p:nvPr>
            <p:ph type="sldNum" sz="quarter" idx="10"/>
          </p:nvPr>
        </p:nvSpPr>
        <p:spPr/>
        <p:txBody>
          <a:bodyPr/>
          <a:lstStyle/>
          <a:p>
            <a:fld id="{32FCF0CE-13DC-488E-9D1E-7D75B1BCA9F6}" type="slidenum">
              <a:rPr lang="en-US" smtClean="0"/>
              <a:t>6</a:t>
            </a:fld>
            <a:endParaRPr lang="en-US" dirty="0"/>
          </a:p>
        </p:txBody>
      </p:sp>
      <p:graphicFrame>
        <p:nvGraphicFramePr>
          <p:cNvPr id="9" name="Chart 8"/>
          <p:cNvGraphicFramePr>
            <a:graphicFrameLocks/>
          </p:cNvGraphicFramePr>
          <p:nvPr>
            <p:extLst/>
          </p:nvPr>
        </p:nvGraphicFramePr>
        <p:xfrm>
          <a:off x="739140" y="1417638"/>
          <a:ext cx="8023860" cy="29565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extLst/>
          </p:nvPr>
        </p:nvGraphicFramePr>
        <p:xfrm>
          <a:off x="1600200" y="4091940"/>
          <a:ext cx="6286500" cy="288417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532402992"/>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NAICS Codes Supported</a:t>
            </a:r>
            <a:endParaRPr lang="en-US" dirty="0"/>
          </a:p>
        </p:txBody>
      </p:sp>
      <p:sp>
        <p:nvSpPr>
          <p:cNvPr id="3" name="Slide Number Placeholder 2"/>
          <p:cNvSpPr>
            <a:spLocks noGrp="1"/>
          </p:cNvSpPr>
          <p:nvPr>
            <p:ph type="sldNum" sz="quarter" idx="10"/>
          </p:nvPr>
        </p:nvSpPr>
        <p:spPr/>
        <p:txBody>
          <a:bodyPr/>
          <a:lstStyle/>
          <a:p>
            <a:fld id="{32FCF0CE-13DC-488E-9D1E-7D75B1BCA9F6}" type="slidenum">
              <a:rPr lang="en-US" smtClean="0"/>
              <a:t>7</a:t>
            </a:fld>
            <a:endParaRPr lang="en-US" dirty="0"/>
          </a:p>
        </p:txBody>
      </p:sp>
      <p:sp>
        <p:nvSpPr>
          <p:cNvPr id="6" name="TextBox 5"/>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101952082"/>
              </p:ext>
            </p:extLst>
          </p:nvPr>
        </p:nvGraphicFramePr>
        <p:xfrm>
          <a:off x="691250" y="2098806"/>
          <a:ext cx="2792166" cy="3528060"/>
        </p:xfrm>
        <a:graphic>
          <a:graphicData uri="http://schemas.openxmlformats.org/drawingml/2006/table">
            <a:tbl>
              <a:tblPr/>
              <a:tblGrid>
                <a:gridCol w="1396083"/>
                <a:gridCol w="1396083"/>
              </a:tblGrid>
              <a:tr h="253365">
                <a:tc gridSpan="2">
                  <a:txBody>
                    <a:bodyPr/>
                    <a:lstStyle/>
                    <a:p>
                      <a:pPr algn="ctr" fontAlgn="b"/>
                      <a:r>
                        <a:rPr lang="en-US" sz="1600" b="0" i="0" u="none" strike="noStrike" dirty="0">
                          <a:solidFill>
                            <a:srgbClr val="000000"/>
                          </a:solidFill>
                          <a:effectLst/>
                          <a:latin typeface="+mn-lt"/>
                        </a:rPr>
                        <a:t>What is your company's primary NAICS code of operation?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r>
              <a:tr h="253365">
                <a:tc>
                  <a:txBody>
                    <a:bodyPr/>
                    <a:lstStyle/>
                    <a:p>
                      <a:pPr algn="ctr" fontAlgn="ctr"/>
                      <a:r>
                        <a:rPr lang="en-US" sz="1600" b="0" i="0" u="none" strike="noStrike" dirty="0">
                          <a:solidFill>
                            <a:srgbClr val="000000"/>
                          </a:solidFill>
                          <a:effectLst/>
                          <a:latin typeface="+mn-lt"/>
                        </a:rPr>
                        <a:t>541511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effectLst/>
                          <a:latin typeface="+mn-lt"/>
                        </a:rPr>
                        <a:t>43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3365">
                <a:tc>
                  <a:txBody>
                    <a:bodyPr/>
                    <a:lstStyle/>
                    <a:p>
                      <a:pPr algn="ctr" fontAlgn="ctr"/>
                      <a:r>
                        <a:rPr lang="en-US" sz="1600" b="0" i="0" u="none" strike="noStrike" dirty="0">
                          <a:solidFill>
                            <a:srgbClr val="000000"/>
                          </a:solidFill>
                          <a:effectLst/>
                          <a:latin typeface="+mn-lt"/>
                        </a:rPr>
                        <a:t>541512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effectLst/>
                          <a:latin typeface="+mn-lt"/>
                        </a:rPr>
                        <a:t>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3365">
                <a:tc>
                  <a:txBody>
                    <a:bodyPr/>
                    <a:lstStyle/>
                    <a:p>
                      <a:pPr algn="ctr" fontAlgn="ctr"/>
                      <a:r>
                        <a:rPr lang="en-US" sz="1600" b="0" i="0" u="none" strike="noStrike" dirty="0">
                          <a:solidFill>
                            <a:srgbClr val="000000"/>
                          </a:solidFill>
                          <a:effectLst/>
                          <a:latin typeface="+mn-lt"/>
                        </a:rPr>
                        <a:t>541519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effectLst/>
                          <a:latin typeface="+mn-lt"/>
                        </a:rPr>
                        <a:t>6</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3365">
                <a:tc>
                  <a:txBody>
                    <a:bodyPr/>
                    <a:lstStyle/>
                    <a:p>
                      <a:pPr algn="ctr" fontAlgn="ctr"/>
                      <a:r>
                        <a:rPr lang="en-US" sz="1600" b="0" i="0" u="none" strike="noStrike" dirty="0">
                          <a:solidFill>
                            <a:srgbClr val="000000"/>
                          </a:solidFill>
                          <a:effectLst/>
                          <a:latin typeface="+mn-lt"/>
                        </a:rPr>
                        <a:t>511210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effectLst/>
                          <a:latin typeface="+mn-lt"/>
                        </a:rPr>
                        <a:t>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3365">
                <a:tc>
                  <a:txBody>
                    <a:bodyPr/>
                    <a:lstStyle/>
                    <a:p>
                      <a:pPr algn="ctr" fontAlgn="ctr"/>
                      <a:r>
                        <a:rPr lang="en-US" sz="1600" b="0" i="0" u="none" strike="noStrike" dirty="0">
                          <a:solidFill>
                            <a:srgbClr val="000000"/>
                          </a:solidFill>
                          <a:effectLst/>
                          <a:latin typeface="+mn-lt"/>
                        </a:rPr>
                        <a:t>518210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effectLst/>
                          <a:latin typeface="+mn-lt"/>
                        </a:rPr>
                        <a:t>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3365">
                <a:tc>
                  <a:txBody>
                    <a:bodyPr/>
                    <a:lstStyle/>
                    <a:p>
                      <a:pPr algn="ctr" fontAlgn="ctr"/>
                      <a:r>
                        <a:rPr lang="en-US" sz="1600" b="0" i="0" u="none" strike="noStrike" dirty="0">
                          <a:solidFill>
                            <a:srgbClr val="000000"/>
                          </a:solidFill>
                          <a:effectLst/>
                          <a:latin typeface="+mn-lt"/>
                        </a:rPr>
                        <a:t>541611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effectLst/>
                          <a:latin typeface="+mn-lt"/>
                        </a:rPr>
                        <a:t>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3365">
                <a:tc>
                  <a:txBody>
                    <a:bodyPr/>
                    <a:lstStyle/>
                    <a:p>
                      <a:pPr algn="ctr" fontAlgn="ctr"/>
                      <a:r>
                        <a:rPr lang="en-US" sz="1600" b="0" i="0" u="none" strike="noStrike" dirty="0">
                          <a:solidFill>
                            <a:srgbClr val="000000"/>
                          </a:solidFill>
                          <a:effectLst/>
                          <a:latin typeface="+mn-lt"/>
                        </a:rPr>
                        <a:t>541990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effectLst/>
                          <a:latin typeface="+mn-lt"/>
                        </a:rPr>
                        <a:t>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3365">
                <a:tc>
                  <a:txBody>
                    <a:bodyPr/>
                    <a:lstStyle/>
                    <a:p>
                      <a:pPr algn="ctr" fontAlgn="ctr"/>
                      <a:r>
                        <a:rPr lang="en-US" sz="1600" b="0" i="0" u="none" strike="noStrike" dirty="0">
                          <a:solidFill>
                            <a:srgbClr val="000000"/>
                          </a:solidFill>
                          <a:effectLst/>
                          <a:latin typeface="+mn-lt"/>
                        </a:rPr>
                        <a:t>541330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effectLst/>
                          <a:latin typeface="+mn-lt"/>
                        </a:rPr>
                        <a:t>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3365">
                <a:tc>
                  <a:txBody>
                    <a:bodyPr/>
                    <a:lstStyle/>
                    <a:p>
                      <a:pPr algn="ctr" fontAlgn="ctr"/>
                      <a:r>
                        <a:rPr lang="en-US" sz="1600" b="0" i="0" u="none" strike="noStrike" dirty="0">
                          <a:solidFill>
                            <a:srgbClr val="000000"/>
                          </a:solidFill>
                          <a:effectLst/>
                          <a:latin typeface="+mn-lt"/>
                        </a:rPr>
                        <a:t>611420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effectLst/>
                          <a:latin typeface="+mn-lt"/>
                        </a:rPr>
                        <a:t>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3365">
                <a:tc>
                  <a:txBody>
                    <a:bodyPr/>
                    <a:lstStyle/>
                    <a:p>
                      <a:pPr algn="ctr" fontAlgn="ctr"/>
                      <a:r>
                        <a:rPr lang="en-US" sz="1600" b="0" i="0" u="none" strike="noStrike" dirty="0">
                          <a:solidFill>
                            <a:srgbClr val="000000"/>
                          </a:solidFill>
                          <a:effectLst/>
                          <a:latin typeface="+mn-lt"/>
                        </a:rPr>
                        <a:t>541618</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effectLst/>
                          <a:latin typeface="+mn-lt"/>
                        </a:rPr>
                        <a:t>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3365">
                <a:tc>
                  <a:txBody>
                    <a:bodyPr/>
                    <a:lstStyle/>
                    <a:p>
                      <a:pPr algn="ctr" fontAlgn="ctr"/>
                      <a:r>
                        <a:rPr lang="en-US" sz="1600" b="0" i="0" u="none" strike="noStrike" dirty="0">
                          <a:solidFill>
                            <a:srgbClr val="000000"/>
                          </a:solidFill>
                          <a:effectLst/>
                          <a:latin typeface="+mn-lt"/>
                        </a:rPr>
                        <a:t>541712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effectLst/>
                          <a:latin typeface="+mn-lt"/>
                        </a:rPr>
                        <a:t>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4" name="TextBox 3"/>
          <p:cNvSpPr txBox="1"/>
          <p:nvPr/>
        </p:nvSpPr>
        <p:spPr>
          <a:xfrm>
            <a:off x="3625734" y="1785675"/>
            <a:ext cx="5061068" cy="4785926"/>
          </a:xfrm>
          <a:prstGeom prst="rect">
            <a:avLst/>
          </a:prstGeom>
          <a:noFill/>
        </p:spPr>
        <p:txBody>
          <a:bodyPr wrap="square" rtlCol="0">
            <a:spAutoFit/>
          </a:bodyPr>
          <a:lstStyle/>
          <a:p>
            <a:r>
              <a:rPr lang="en-US" b="1" dirty="0" smtClean="0"/>
              <a:t>NAICS code 541511 (SB threshold of $25.5M) includes:</a:t>
            </a:r>
          </a:p>
          <a:p>
            <a:pPr marL="285750" indent="-285750">
              <a:spcBef>
                <a:spcPts val="600"/>
              </a:spcBef>
              <a:buFont typeface="Arial" panose="020B0604020202020204" pitchFamily="34" charset="0"/>
              <a:buChar char="•"/>
            </a:pPr>
            <a:r>
              <a:rPr lang="en-US" sz="1600" dirty="0" smtClean="0"/>
              <a:t>Applications </a:t>
            </a:r>
            <a:r>
              <a:rPr lang="en-US" sz="1600" dirty="0"/>
              <a:t>software programming services, custom </a:t>
            </a:r>
            <a:r>
              <a:rPr lang="en-US" sz="1600" dirty="0" smtClean="0"/>
              <a:t>computer</a:t>
            </a:r>
          </a:p>
          <a:p>
            <a:pPr marL="285750" indent="-285750">
              <a:spcBef>
                <a:spcPts val="600"/>
              </a:spcBef>
              <a:buFont typeface="Arial" panose="020B0604020202020204" pitchFamily="34" charset="0"/>
              <a:buChar char="•"/>
            </a:pPr>
            <a:r>
              <a:rPr lang="en-US" sz="1600" dirty="0" smtClean="0"/>
              <a:t>Computer </a:t>
            </a:r>
            <a:r>
              <a:rPr lang="en-US" sz="1600" dirty="0"/>
              <a:t>program or software development, </a:t>
            </a:r>
            <a:r>
              <a:rPr lang="en-US" sz="1600" dirty="0" smtClean="0"/>
              <a:t>custom</a:t>
            </a:r>
          </a:p>
          <a:p>
            <a:pPr marL="285750" indent="-285750">
              <a:spcBef>
                <a:spcPts val="600"/>
              </a:spcBef>
              <a:buFont typeface="Arial" panose="020B0604020202020204" pitchFamily="34" charset="0"/>
              <a:buChar char="•"/>
            </a:pPr>
            <a:r>
              <a:rPr lang="en-US" sz="1600" dirty="0" smtClean="0"/>
              <a:t>Computer </a:t>
            </a:r>
            <a:r>
              <a:rPr lang="en-US" sz="1600" dirty="0"/>
              <a:t>programming services, custom</a:t>
            </a:r>
          </a:p>
          <a:p>
            <a:pPr marL="285750" indent="-285750">
              <a:spcBef>
                <a:spcPts val="600"/>
              </a:spcBef>
              <a:buFont typeface="Arial" panose="020B0604020202020204" pitchFamily="34" charset="0"/>
              <a:buChar char="•"/>
            </a:pPr>
            <a:r>
              <a:rPr lang="en-US" sz="1600" dirty="0" smtClean="0"/>
              <a:t>Computer </a:t>
            </a:r>
            <a:r>
              <a:rPr lang="en-US" sz="1600" dirty="0"/>
              <a:t>software analysis and design services, custom</a:t>
            </a:r>
          </a:p>
          <a:p>
            <a:pPr marL="285750" indent="-285750">
              <a:spcBef>
                <a:spcPts val="600"/>
              </a:spcBef>
              <a:buFont typeface="Arial" panose="020B0604020202020204" pitchFamily="34" charset="0"/>
              <a:buChar char="•"/>
            </a:pPr>
            <a:r>
              <a:rPr lang="en-US" sz="1600" dirty="0" smtClean="0"/>
              <a:t>Computer </a:t>
            </a:r>
            <a:r>
              <a:rPr lang="en-US" sz="1600" dirty="0"/>
              <a:t>software programming services, custom</a:t>
            </a:r>
          </a:p>
          <a:p>
            <a:pPr marL="285750" indent="-285750">
              <a:spcBef>
                <a:spcPts val="600"/>
              </a:spcBef>
              <a:buFont typeface="Arial" panose="020B0604020202020204" pitchFamily="34" charset="0"/>
              <a:buChar char="•"/>
            </a:pPr>
            <a:r>
              <a:rPr lang="en-US" sz="1600" dirty="0" smtClean="0"/>
              <a:t>Computer </a:t>
            </a:r>
            <a:r>
              <a:rPr lang="en-US" sz="1600" dirty="0"/>
              <a:t>software support services, custom</a:t>
            </a:r>
          </a:p>
          <a:p>
            <a:pPr marL="285750" indent="-285750">
              <a:spcBef>
                <a:spcPts val="600"/>
              </a:spcBef>
              <a:buFont typeface="Arial" panose="020B0604020202020204" pitchFamily="34" charset="0"/>
              <a:buChar char="•"/>
            </a:pPr>
            <a:r>
              <a:rPr lang="en-US" sz="1600" dirty="0" smtClean="0"/>
              <a:t>Programming </a:t>
            </a:r>
            <a:r>
              <a:rPr lang="en-US" sz="1600" dirty="0"/>
              <a:t>services, custom computer</a:t>
            </a:r>
          </a:p>
          <a:p>
            <a:pPr marL="285750" indent="-285750">
              <a:spcBef>
                <a:spcPts val="600"/>
              </a:spcBef>
              <a:buFont typeface="Arial" panose="020B0604020202020204" pitchFamily="34" charset="0"/>
              <a:buChar char="•"/>
            </a:pPr>
            <a:r>
              <a:rPr lang="en-US" sz="1600" dirty="0" smtClean="0"/>
              <a:t>Software </a:t>
            </a:r>
            <a:r>
              <a:rPr lang="en-US" sz="1600" dirty="0"/>
              <a:t>analysis and design services, custom computer</a:t>
            </a:r>
          </a:p>
          <a:p>
            <a:pPr marL="285750" indent="-285750">
              <a:spcBef>
                <a:spcPts val="600"/>
              </a:spcBef>
              <a:buFont typeface="Arial" panose="020B0604020202020204" pitchFamily="34" charset="0"/>
              <a:buChar char="•"/>
            </a:pPr>
            <a:r>
              <a:rPr lang="en-US" sz="1600" dirty="0" smtClean="0"/>
              <a:t>Software </a:t>
            </a:r>
            <a:r>
              <a:rPr lang="en-US" sz="1600" dirty="0"/>
              <a:t>programming services, custom computer</a:t>
            </a:r>
          </a:p>
          <a:p>
            <a:endParaRPr lang="en-US" sz="1600" dirty="0"/>
          </a:p>
        </p:txBody>
      </p:sp>
    </p:spTree>
    <p:extLst>
      <p:ext uri="{BB962C8B-B14F-4D97-AF65-F5344CB8AC3E}">
        <p14:creationId xmlns:p14="http://schemas.microsoft.com/office/powerpoint/2010/main" val="1572932281"/>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Experience Levels</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8</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990408947"/>
              </p:ext>
            </p:extLst>
          </p:nvPr>
        </p:nvGraphicFramePr>
        <p:xfrm>
          <a:off x="354880" y="1631358"/>
          <a:ext cx="7999410" cy="1747326"/>
        </p:xfrm>
        <a:graphic>
          <a:graphicData uri="http://schemas.openxmlformats.org/drawingml/2006/table">
            <a:tbl>
              <a:tblPr/>
              <a:tblGrid>
                <a:gridCol w="1349229"/>
                <a:gridCol w="738909"/>
                <a:gridCol w="738909"/>
                <a:gridCol w="738909"/>
                <a:gridCol w="738909"/>
                <a:gridCol w="738909"/>
                <a:gridCol w="738909"/>
                <a:gridCol w="738909"/>
                <a:gridCol w="738909"/>
                <a:gridCol w="738909"/>
              </a:tblGrid>
              <a:tr h="134822">
                <a:tc>
                  <a:txBody>
                    <a:bodyPr/>
                    <a:lstStyle/>
                    <a:p>
                      <a:pPr algn="l" fontAlgn="b"/>
                      <a:endParaRPr lang="en-US" sz="1400" b="0" i="0" u="none" strike="noStrike" dirty="0">
                        <a:solidFill>
                          <a:srgbClr val="000000"/>
                        </a:solidFill>
                        <a:effectLst/>
                        <a:latin typeface="+mn-lt"/>
                      </a:endParaRPr>
                    </a:p>
                  </a:txBody>
                  <a:tcPr marL="6741" marR="6741" marT="6741" marB="0" anchor="b">
                    <a:lnL>
                      <a:noFill/>
                    </a:lnL>
                    <a:lnR w="6350" cap="flat" cmpd="sng" algn="ctr">
                      <a:solidFill>
                        <a:srgbClr val="000000"/>
                      </a:solidFill>
                      <a:prstDash val="solid"/>
                      <a:round/>
                      <a:headEnd type="none" w="med" len="med"/>
                      <a:tailEnd type="none" w="med" len="med"/>
                    </a:lnR>
                    <a:lnT>
                      <a:noFill/>
                    </a:lnT>
                    <a:lnB>
                      <a:noFill/>
                    </a:lnB>
                  </a:tcPr>
                </a:tc>
                <a:tc gridSpan="9">
                  <a:txBody>
                    <a:bodyPr/>
                    <a:lstStyle/>
                    <a:p>
                      <a:pPr algn="ctr" fontAlgn="ctr"/>
                      <a:r>
                        <a:rPr lang="en-US" sz="1400" b="1" i="0" u="none" strike="noStrike" dirty="0">
                          <a:solidFill>
                            <a:srgbClr val="000000"/>
                          </a:solidFill>
                          <a:effectLst/>
                          <a:latin typeface="+mn-lt"/>
                        </a:rPr>
                        <a:t>How many years of experience does your business have in architectural web design and hosting of web portals?</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4822">
                <a:tc>
                  <a:txBody>
                    <a:bodyPr/>
                    <a:lstStyle/>
                    <a:p>
                      <a:pPr algn="l" fontAlgn="b"/>
                      <a:endParaRPr lang="en-US" sz="1400" b="0" i="0" u="none" strike="noStrike" dirty="0">
                        <a:solidFill>
                          <a:srgbClr val="000000"/>
                        </a:solidFill>
                        <a:effectLst/>
                        <a:latin typeface="+mn-lt"/>
                      </a:endParaRPr>
                    </a:p>
                  </a:txBody>
                  <a:tcPr marL="6741" marR="6741" marT="674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mn-lt"/>
                        </a:rPr>
                        <a:t>&lt; 1 year</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1 - 2 years</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2 - 3 years</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3 - 4 years</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4 - 5 years</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5 - 6 years</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6 - 8 years</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8 - 10 years</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&gt; 10 years</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34822">
                <a:tc>
                  <a:txBody>
                    <a:bodyPr/>
                    <a:lstStyle/>
                    <a:p>
                      <a:pPr algn="l" fontAlgn="b"/>
                      <a:r>
                        <a:rPr lang="en-US" sz="1400" b="0" i="0" u="none" strike="noStrike" dirty="0">
                          <a:solidFill>
                            <a:srgbClr val="000000"/>
                          </a:solidFill>
                          <a:effectLst/>
                          <a:latin typeface="+mn-lt"/>
                        </a:rPr>
                        <a:t>All Companies</a:t>
                      </a:r>
                    </a:p>
                  </a:txBody>
                  <a:tcPr marL="60670" marR="6741" marT="6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37</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134822">
                <a:tc>
                  <a:txBody>
                    <a:bodyPr/>
                    <a:lstStyle/>
                    <a:p>
                      <a:pPr algn="l" fontAlgn="b"/>
                      <a:r>
                        <a:rPr lang="en-US" sz="1400" b="0" i="0" u="none" strike="noStrike" dirty="0">
                          <a:solidFill>
                            <a:srgbClr val="000000"/>
                          </a:solidFill>
                          <a:effectLst/>
                          <a:latin typeface="+mn-lt"/>
                        </a:rPr>
                        <a:t>% of Total (74)</a:t>
                      </a:r>
                    </a:p>
                  </a:txBody>
                  <a:tcPr marL="60670" marR="6741" marT="6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8%</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9%</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11%</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50%</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134822">
                <a:tc>
                  <a:txBody>
                    <a:bodyPr/>
                    <a:lstStyle/>
                    <a:p>
                      <a:pPr algn="l" fontAlgn="b"/>
                      <a:r>
                        <a:rPr lang="en-US" sz="1400" b="0" i="0" u="none" strike="noStrike" dirty="0">
                          <a:solidFill>
                            <a:srgbClr val="000000"/>
                          </a:solidFill>
                          <a:effectLst/>
                          <a:latin typeface="+mn-lt"/>
                        </a:rPr>
                        <a:t> # of LBs </a:t>
                      </a:r>
                    </a:p>
                  </a:txBody>
                  <a:tcPr marL="60670" marR="6741" marT="6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0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0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0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0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0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0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134822">
                <a:tc>
                  <a:txBody>
                    <a:bodyPr/>
                    <a:lstStyle/>
                    <a:p>
                      <a:pPr algn="l" fontAlgn="b"/>
                      <a:r>
                        <a:rPr lang="en-US" sz="1400" b="0" i="0" u="none" strike="noStrike" dirty="0">
                          <a:solidFill>
                            <a:srgbClr val="000000"/>
                          </a:solidFill>
                          <a:effectLst/>
                          <a:latin typeface="+mn-lt"/>
                        </a:rPr>
                        <a:t> # of SBs </a:t>
                      </a:r>
                    </a:p>
                  </a:txBody>
                  <a:tcPr marL="60670" marR="6741" marT="6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2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1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4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7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6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mn-lt"/>
                        </a:rPr>
                        <a:t>34 </a:t>
                      </a:r>
                    </a:p>
                  </a:txBody>
                  <a:tcPr marL="6741" marR="6741" marT="6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bl>
          </a:graphicData>
        </a:graphic>
      </p:graphicFrame>
      <p:sp>
        <p:nvSpPr>
          <p:cNvPr id="6" name="TextBox 5"/>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194996250"/>
              </p:ext>
            </p:extLst>
          </p:nvPr>
        </p:nvGraphicFramePr>
        <p:xfrm>
          <a:off x="301553" y="3875015"/>
          <a:ext cx="8243062" cy="1885950"/>
        </p:xfrm>
        <a:graphic>
          <a:graphicData uri="http://schemas.openxmlformats.org/drawingml/2006/table">
            <a:tbl>
              <a:tblPr/>
              <a:tblGrid>
                <a:gridCol w="1461262"/>
                <a:gridCol w="1130300"/>
                <a:gridCol w="1130300"/>
                <a:gridCol w="1130300"/>
                <a:gridCol w="1130300"/>
                <a:gridCol w="1130300"/>
                <a:gridCol w="1130300"/>
              </a:tblGrid>
              <a:tr h="190500">
                <a:tc>
                  <a:txBody>
                    <a:bodyPr/>
                    <a:lstStyle/>
                    <a:p>
                      <a:pPr algn="l" fontAlgn="b"/>
                      <a:endParaRPr lang="en-US" sz="1600" b="0" i="0" u="none" strike="noStrike" dirty="0">
                        <a:solidFill>
                          <a:srgbClr val="000000"/>
                        </a:solidFill>
                        <a:effectLst/>
                        <a:latin typeface="+mn-lt"/>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gridSpan="6">
                  <a:txBody>
                    <a:bodyPr/>
                    <a:lstStyle/>
                    <a:p>
                      <a:pPr algn="ctr" fontAlgn="ctr"/>
                      <a:r>
                        <a:rPr lang="en-US" sz="1400" b="1" i="0" u="none" strike="noStrike" dirty="0">
                          <a:solidFill>
                            <a:srgbClr val="000000"/>
                          </a:solidFill>
                          <a:effectLst/>
                          <a:latin typeface="+mn-lt"/>
                        </a:rPr>
                        <a:t>What is the level of your company's experience in development and deployment of a Service Oriented Architecture (SOA)?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0500">
                <a:tc>
                  <a:txBody>
                    <a:bodyPr/>
                    <a:lstStyle/>
                    <a:p>
                      <a:pPr algn="l" fontAlgn="b"/>
                      <a:endParaRPr lang="en-US" sz="1600" b="0" i="0" u="none" strike="noStrike" dirty="0">
                        <a:solidFill>
                          <a:srgbClr val="000000"/>
                        </a:solidFill>
                        <a:effectLst/>
                        <a:latin typeface="+mn-lt"/>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mn-lt"/>
                        </a:rPr>
                        <a:t>None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&lt; 6 months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6 to 12 months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1 to 2 years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3 to 5 years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400" b="1" i="0" u="none" strike="noStrike" dirty="0">
                          <a:solidFill>
                            <a:srgbClr val="000000"/>
                          </a:solidFill>
                          <a:effectLst/>
                          <a:latin typeface="+mn-lt"/>
                        </a:rPr>
                        <a:t>&gt; 5 years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90500">
                <a:tc>
                  <a:txBody>
                    <a:bodyPr/>
                    <a:lstStyle/>
                    <a:p>
                      <a:pPr algn="l" fontAlgn="b"/>
                      <a:r>
                        <a:rPr lang="en-US" sz="1600" b="0" i="0" u="none" strike="noStrike" dirty="0">
                          <a:solidFill>
                            <a:srgbClr val="000000"/>
                          </a:solidFill>
                          <a:effectLst/>
                          <a:latin typeface="+mn-lt"/>
                        </a:rPr>
                        <a:t>All Companies</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190500">
                <a:tc>
                  <a:txBody>
                    <a:bodyPr/>
                    <a:lstStyle/>
                    <a:p>
                      <a:pPr algn="l" fontAlgn="b"/>
                      <a:r>
                        <a:rPr lang="en-US" sz="1600" b="0" i="0" u="none" strike="noStrike" dirty="0">
                          <a:solidFill>
                            <a:srgbClr val="000000"/>
                          </a:solidFill>
                          <a:effectLst/>
                          <a:latin typeface="+mn-lt"/>
                        </a:rPr>
                        <a:t>% of Total (74)</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190500">
                <a:tc>
                  <a:txBody>
                    <a:bodyPr/>
                    <a:lstStyle/>
                    <a:p>
                      <a:pPr algn="l" fontAlgn="b"/>
                      <a:r>
                        <a:rPr lang="en-US" sz="1600" b="0" i="0" u="none" strike="noStrike" dirty="0">
                          <a:solidFill>
                            <a:srgbClr val="000000"/>
                          </a:solidFill>
                          <a:effectLst/>
                          <a:latin typeface="+mn-lt"/>
                        </a:rPr>
                        <a:t> # of LBs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190500">
                <a:tc>
                  <a:txBody>
                    <a:bodyPr/>
                    <a:lstStyle/>
                    <a:p>
                      <a:pPr algn="l" fontAlgn="b"/>
                      <a:r>
                        <a:rPr lang="en-US" sz="1600" b="0" i="0" u="none" strike="noStrike" dirty="0">
                          <a:solidFill>
                            <a:srgbClr val="000000"/>
                          </a:solidFill>
                          <a:effectLst/>
                          <a:latin typeface="+mn-lt"/>
                        </a:rPr>
                        <a:t> # of SBs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mn-lt"/>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bl>
          </a:graphicData>
        </a:graphic>
      </p:graphicFrame>
    </p:spTree>
    <p:extLst>
      <p:ext uri="{BB962C8B-B14F-4D97-AF65-F5344CB8AC3E}">
        <p14:creationId xmlns:p14="http://schemas.microsoft.com/office/powerpoint/2010/main" val="3545027386"/>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Development Experience</a:t>
            </a:r>
            <a:endParaRPr lang="en-US" dirty="0"/>
          </a:p>
        </p:txBody>
      </p:sp>
      <p:sp>
        <p:nvSpPr>
          <p:cNvPr id="4" name="Slide Number Placeholder 3"/>
          <p:cNvSpPr>
            <a:spLocks noGrp="1"/>
          </p:cNvSpPr>
          <p:nvPr>
            <p:ph type="sldNum" sz="quarter" idx="10"/>
          </p:nvPr>
        </p:nvSpPr>
        <p:spPr/>
        <p:txBody>
          <a:bodyPr/>
          <a:lstStyle/>
          <a:p>
            <a:fld id="{32FCF0CE-13DC-488E-9D1E-7D75B1BCA9F6}" type="slidenum">
              <a:rPr lang="en-US" smtClean="0"/>
              <a:t>9</a:t>
            </a:fld>
            <a:endParaRPr lang="en-US" dirty="0"/>
          </a:p>
        </p:txBody>
      </p:sp>
      <p:sp>
        <p:nvSpPr>
          <p:cNvPr id="8" name="TextBox 7"/>
          <p:cNvSpPr txBox="1"/>
          <p:nvPr/>
        </p:nvSpPr>
        <p:spPr>
          <a:xfrm>
            <a:off x="468936" y="6308035"/>
            <a:ext cx="2903359" cy="369332"/>
          </a:xfrm>
          <a:prstGeom prst="rect">
            <a:avLst/>
          </a:prstGeom>
          <a:noFill/>
        </p:spPr>
        <p:txBody>
          <a:bodyPr wrap="none" rtlCol="0">
            <a:spAutoFit/>
          </a:bodyPr>
          <a:lstStyle/>
          <a:p>
            <a:r>
              <a:rPr lang="en-US" dirty="0" smtClean="0"/>
              <a:t>Includes: 67 SBs and </a:t>
            </a:r>
            <a:r>
              <a:rPr lang="en-US" dirty="0"/>
              <a:t>7</a:t>
            </a:r>
            <a:r>
              <a:rPr lang="en-US" dirty="0" smtClean="0"/>
              <a:t> LB</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526295459"/>
              </p:ext>
            </p:extLst>
          </p:nvPr>
        </p:nvGraphicFramePr>
        <p:xfrm>
          <a:off x="354875" y="1671169"/>
          <a:ext cx="8570568" cy="2224260"/>
        </p:xfrm>
        <a:graphic>
          <a:graphicData uri="http://schemas.openxmlformats.org/drawingml/2006/table">
            <a:tbl>
              <a:tblPr/>
              <a:tblGrid>
                <a:gridCol w="1096680"/>
                <a:gridCol w="934236"/>
                <a:gridCol w="934236"/>
                <a:gridCol w="934236"/>
                <a:gridCol w="934236"/>
                <a:gridCol w="934236"/>
                <a:gridCol w="934236"/>
                <a:gridCol w="934236"/>
                <a:gridCol w="934236"/>
              </a:tblGrid>
              <a:tr h="142312">
                <a:tc>
                  <a:txBody>
                    <a:bodyPr/>
                    <a:lstStyle/>
                    <a:p>
                      <a:pPr algn="l" fontAlgn="b"/>
                      <a:endParaRPr lang="en-US" sz="1200" b="0" i="0" u="none" strike="noStrike" dirty="0">
                        <a:solidFill>
                          <a:srgbClr val="000000"/>
                        </a:solidFill>
                        <a:effectLst/>
                        <a:latin typeface="Arial" panose="020B0604020202020204" pitchFamily="34" charset="0"/>
                      </a:endParaRPr>
                    </a:p>
                  </a:txBody>
                  <a:tcPr marL="7490" marR="7490" marT="7490" marB="0" anchor="b">
                    <a:lnL>
                      <a:noFill/>
                    </a:lnL>
                    <a:lnR w="6350" cap="flat" cmpd="sng" algn="ctr">
                      <a:solidFill>
                        <a:srgbClr val="000000"/>
                      </a:solidFill>
                      <a:prstDash val="solid"/>
                      <a:round/>
                      <a:headEnd type="none" w="med" len="med"/>
                      <a:tailEnd type="none" w="med" len="med"/>
                    </a:lnR>
                    <a:lnT>
                      <a:noFill/>
                    </a:lnT>
                    <a:lnB>
                      <a:noFill/>
                    </a:lnB>
                  </a:tcPr>
                </a:tc>
                <a:tc gridSpan="8">
                  <a:txBody>
                    <a:bodyPr/>
                    <a:lstStyle/>
                    <a:p>
                      <a:pPr algn="ctr" fontAlgn="ctr"/>
                      <a:r>
                        <a:rPr lang="en-US" sz="1200" b="1" i="0" u="none" strike="noStrike" dirty="0">
                          <a:solidFill>
                            <a:srgbClr val="000000"/>
                          </a:solidFill>
                          <a:effectLst/>
                          <a:latin typeface="Arial" panose="020B0604020202020204" pitchFamily="34" charset="0"/>
                        </a:rPr>
                        <a:t>Can your company </a:t>
                      </a:r>
                      <a:r>
                        <a:rPr lang="en-US" sz="1200" b="1" i="0" u="none" strike="noStrike" dirty="0" smtClean="0">
                          <a:solidFill>
                            <a:srgbClr val="000000"/>
                          </a:solidFill>
                          <a:effectLst/>
                          <a:latin typeface="Arial" panose="020B0604020202020204" pitchFamily="34" charset="0"/>
                        </a:rPr>
                        <a:t>develop </a:t>
                      </a:r>
                      <a:r>
                        <a:rPr lang="en-US" sz="1200" b="1" i="0" u="none" strike="noStrike" dirty="0">
                          <a:solidFill>
                            <a:srgbClr val="000000"/>
                          </a:solidFill>
                          <a:effectLst/>
                          <a:latin typeface="Arial" panose="020B0604020202020204" pitchFamily="34" charset="0"/>
                        </a:rPr>
                        <a:t>software solutions that are capable of integrating with the following platforms while maintaining functionality and compatibility?</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9405">
                <a:tc>
                  <a:txBody>
                    <a:bodyPr/>
                    <a:lstStyle/>
                    <a:p>
                      <a:pPr algn="l" fontAlgn="b"/>
                      <a:endParaRPr lang="en-US" sz="1200" b="0" i="0" u="none" strike="noStrike" dirty="0">
                        <a:solidFill>
                          <a:srgbClr val="000000"/>
                        </a:solidFill>
                        <a:effectLst/>
                        <a:latin typeface="Arial" panose="020B0604020202020204" pitchFamily="34" charset="0"/>
                      </a:endParaRPr>
                    </a:p>
                  </a:txBody>
                  <a:tcPr marL="7490" marR="7490" marT="749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Arial" panose="020B0604020202020204" pitchFamily="34" charset="0"/>
                        </a:rPr>
                        <a:t>OS Mac</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Arial" panose="020B0604020202020204" pitchFamily="34" charset="0"/>
                        </a:rPr>
                        <a:t>Windows</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Arial" panose="020B0604020202020204" pitchFamily="34" charset="0"/>
                        </a:rPr>
                        <a:t>Interface</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Arial" panose="020B0604020202020204" pitchFamily="34" charset="0"/>
                        </a:rPr>
                        <a:t>Catamaran Software Solution</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Arial" panose="020B0604020202020204" pitchFamily="34" charset="0"/>
                        </a:rPr>
                        <a:t>HL7 Interface Experience</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Arial" panose="020B0604020202020204" pitchFamily="34" charset="0"/>
                        </a:rPr>
                        <a:t>MUMPS based Systems</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Arial" panose="020B0604020202020204" pitchFamily="34" charset="0"/>
                        </a:rPr>
                        <a:t>Bar-code Scanning Software</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100" b="1" i="0" u="none" strike="noStrike" dirty="0">
                          <a:solidFill>
                            <a:srgbClr val="000000"/>
                          </a:solidFill>
                          <a:effectLst/>
                          <a:latin typeface="Arial" panose="020B0604020202020204" pitchFamily="34" charset="0"/>
                        </a:rPr>
                        <a:t>Inventory Management Software (tag-in/tag-out, bar</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42312">
                <a:tc>
                  <a:txBody>
                    <a:bodyPr/>
                    <a:lstStyle/>
                    <a:p>
                      <a:pPr algn="l" fontAlgn="b"/>
                      <a:r>
                        <a:rPr lang="en-US" sz="1200" b="0" i="0" u="none" strike="noStrike" dirty="0">
                          <a:solidFill>
                            <a:srgbClr val="000000"/>
                          </a:solidFill>
                          <a:effectLst/>
                          <a:latin typeface="Arial" panose="020B0604020202020204" pitchFamily="34" charset="0"/>
                        </a:rPr>
                        <a:t>All Companies</a:t>
                      </a:r>
                    </a:p>
                  </a:txBody>
                  <a:tcPr marL="67411" marR="7490" marT="7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63</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73</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45</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23</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41</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31</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63</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59</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2312">
                <a:tc>
                  <a:txBody>
                    <a:bodyPr/>
                    <a:lstStyle/>
                    <a:p>
                      <a:pPr algn="l" fontAlgn="b"/>
                      <a:r>
                        <a:rPr lang="en-US" sz="1200" b="0" i="0" u="none" strike="noStrike" dirty="0">
                          <a:solidFill>
                            <a:srgbClr val="000000"/>
                          </a:solidFill>
                          <a:effectLst/>
                          <a:latin typeface="Arial" panose="020B0604020202020204" pitchFamily="34" charset="0"/>
                        </a:rPr>
                        <a:t>% of Total (74)</a:t>
                      </a:r>
                    </a:p>
                  </a:txBody>
                  <a:tcPr marL="67411" marR="7490" marT="7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85%</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99%</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61%</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31%</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55%</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42%</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85%</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80%</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2312">
                <a:tc>
                  <a:txBody>
                    <a:bodyPr/>
                    <a:lstStyle/>
                    <a:p>
                      <a:pPr algn="l" fontAlgn="b"/>
                      <a:r>
                        <a:rPr lang="en-US" sz="1200" b="0" i="0" u="none" strike="noStrike" dirty="0">
                          <a:solidFill>
                            <a:srgbClr val="000000"/>
                          </a:solidFill>
                          <a:effectLst/>
                          <a:latin typeface="Arial" panose="020B0604020202020204" pitchFamily="34" charset="0"/>
                        </a:rPr>
                        <a:t> # of LBs </a:t>
                      </a:r>
                    </a:p>
                  </a:txBody>
                  <a:tcPr marL="67411" marR="7490" marT="7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5</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6</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3</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2</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3</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6</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5</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2312">
                <a:tc>
                  <a:txBody>
                    <a:bodyPr/>
                    <a:lstStyle/>
                    <a:p>
                      <a:pPr algn="l" fontAlgn="b"/>
                      <a:r>
                        <a:rPr lang="en-US" sz="1200" b="0" i="0" u="none" strike="noStrike" dirty="0">
                          <a:solidFill>
                            <a:srgbClr val="000000"/>
                          </a:solidFill>
                          <a:effectLst/>
                          <a:latin typeface="Arial" panose="020B0604020202020204" pitchFamily="34" charset="0"/>
                        </a:rPr>
                        <a:t> # of SBs </a:t>
                      </a:r>
                    </a:p>
                  </a:txBody>
                  <a:tcPr marL="67411" marR="7490" marT="7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58</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67</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42</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21</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37</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28</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57</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54</a:t>
                      </a:r>
                    </a:p>
                  </a:txBody>
                  <a:tcPr marL="7490" marR="7490" marT="7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916987559"/>
              </p:ext>
            </p:extLst>
          </p:nvPr>
        </p:nvGraphicFramePr>
        <p:xfrm>
          <a:off x="370826" y="4249953"/>
          <a:ext cx="7898829" cy="1611630"/>
        </p:xfrm>
        <a:graphic>
          <a:graphicData uri="http://schemas.openxmlformats.org/drawingml/2006/table">
            <a:tbl>
              <a:tblPr/>
              <a:tblGrid>
                <a:gridCol w="1117029"/>
                <a:gridCol w="1130300"/>
                <a:gridCol w="1130300"/>
                <a:gridCol w="1130300"/>
                <a:gridCol w="1130300"/>
                <a:gridCol w="1130300"/>
                <a:gridCol w="1130300"/>
              </a:tblGrid>
              <a:tr h="180975">
                <a:tc>
                  <a:txBody>
                    <a:bodyPr/>
                    <a:lstStyle/>
                    <a:p>
                      <a:pPr algn="l" fontAlgn="b"/>
                      <a:endParaRPr lang="en-US" sz="1400" b="0" i="0" u="none" strike="noStrike" dirty="0">
                        <a:solidFill>
                          <a:srgbClr val="000000"/>
                        </a:solidFill>
                        <a:effectLst/>
                        <a:latin typeface="Arial" panose="020B060402020202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gridSpan="6">
                  <a:txBody>
                    <a:bodyPr/>
                    <a:lstStyle/>
                    <a:p>
                      <a:pPr algn="ctr" fontAlgn="ctr"/>
                      <a:r>
                        <a:rPr lang="en-US" sz="1200" b="1" i="0" u="none" strike="noStrike" dirty="0">
                          <a:solidFill>
                            <a:srgbClr val="000000"/>
                          </a:solidFill>
                          <a:effectLst/>
                          <a:latin typeface="Arial" panose="020B0604020202020204" pitchFamily="34" charset="0"/>
                        </a:rPr>
                        <a:t>What is the level of your company's experience in development and deployment of a Service Oriented Architecture (SOA)?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0975">
                <a:tc>
                  <a:txBody>
                    <a:bodyPr/>
                    <a:lstStyle/>
                    <a:p>
                      <a:pPr algn="l" fontAlgn="b"/>
                      <a:endParaRPr lang="en-US" sz="1400" b="0" i="0" u="none" strike="noStrike" dirty="0">
                        <a:solidFill>
                          <a:srgbClr val="000000"/>
                        </a:solidFill>
                        <a:effectLst/>
                        <a:latin typeface="Arial" panose="020B060402020202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Arial" panose="020B0604020202020204" pitchFamily="34" charset="0"/>
                        </a:rPr>
                        <a:t>None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&lt; 6 months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6 to 12 months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1 to 2 years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3 to 5 years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1" i="0" u="none" strike="noStrike" dirty="0">
                          <a:solidFill>
                            <a:srgbClr val="000000"/>
                          </a:solidFill>
                          <a:effectLst/>
                          <a:latin typeface="Arial" panose="020B0604020202020204" pitchFamily="34" charset="0"/>
                        </a:rPr>
                        <a:t>&gt; 5 years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80975">
                <a:tc>
                  <a:txBody>
                    <a:bodyPr/>
                    <a:lstStyle/>
                    <a:p>
                      <a:pPr algn="l" fontAlgn="b"/>
                      <a:r>
                        <a:rPr lang="en-US" sz="1200" b="0" i="0" u="none" strike="noStrike" dirty="0">
                          <a:solidFill>
                            <a:srgbClr val="000000"/>
                          </a:solidFill>
                          <a:effectLst/>
                          <a:latin typeface="Arial" panose="020B0604020202020204" pitchFamily="34" charset="0"/>
                        </a:rPr>
                        <a:t>All Companies</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975">
                <a:tc>
                  <a:txBody>
                    <a:bodyPr/>
                    <a:lstStyle/>
                    <a:p>
                      <a:pPr algn="l" fontAlgn="b"/>
                      <a:r>
                        <a:rPr lang="en-US" sz="1200" b="0" i="0" u="none" strike="noStrike" dirty="0">
                          <a:solidFill>
                            <a:srgbClr val="000000"/>
                          </a:solidFill>
                          <a:effectLst/>
                          <a:latin typeface="Arial" panose="020B0604020202020204" pitchFamily="34" charset="0"/>
                        </a:rPr>
                        <a:t>% of Total (74)</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975">
                <a:tc>
                  <a:txBody>
                    <a:bodyPr/>
                    <a:lstStyle/>
                    <a:p>
                      <a:pPr algn="l" fontAlgn="b"/>
                      <a:r>
                        <a:rPr lang="en-US" sz="1200" b="0" i="0" u="none" strike="noStrike" dirty="0">
                          <a:solidFill>
                            <a:srgbClr val="000000"/>
                          </a:solidFill>
                          <a:effectLst/>
                          <a:latin typeface="Arial" panose="020B0604020202020204" pitchFamily="34" charset="0"/>
                        </a:rPr>
                        <a:t> # of LBs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975">
                <a:tc>
                  <a:txBody>
                    <a:bodyPr/>
                    <a:lstStyle/>
                    <a:p>
                      <a:pPr algn="l" fontAlgn="b"/>
                      <a:r>
                        <a:rPr lang="en-US" sz="1200" b="0" i="0" u="none" strike="noStrike" dirty="0">
                          <a:solidFill>
                            <a:srgbClr val="000000"/>
                          </a:solidFill>
                          <a:effectLst/>
                          <a:latin typeface="Arial" panose="020B0604020202020204" pitchFamily="34" charset="0"/>
                        </a:rPr>
                        <a:t> # of SBs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Arial" panose="020B0604020202020204" pitchFamily="34" charset="0"/>
                        </a:rPr>
                        <a:t>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127759205"/>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MCI white theme">
  <a:themeElements>
    <a:clrScheme name="parchment paper slides design 1">
      <a:dk1>
        <a:srgbClr val="000000"/>
      </a:dk1>
      <a:lt1>
        <a:srgbClr val="FFFFFF"/>
      </a:lt1>
      <a:dk2>
        <a:srgbClr val="000000"/>
      </a:dk2>
      <a:lt2>
        <a:srgbClr val="B2B2B2"/>
      </a:lt2>
      <a:accent1>
        <a:srgbClr val="6600FF"/>
      </a:accent1>
      <a:accent2>
        <a:srgbClr val="CC00FF"/>
      </a:accent2>
      <a:accent3>
        <a:srgbClr val="FFFFFF"/>
      </a:accent3>
      <a:accent4>
        <a:srgbClr val="000000"/>
      </a:accent4>
      <a:accent5>
        <a:srgbClr val="B8AAFF"/>
      </a:accent5>
      <a:accent6>
        <a:srgbClr val="B900E7"/>
      </a:accent6>
      <a:hlink>
        <a:srgbClr val="00CC99"/>
      </a:hlink>
      <a:folHlink>
        <a:srgbClr val="0099CC"/>
      </a:folHlink>
    </a:clrScheme>
    <a:fontScheme name="parchment paper slides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FF00"/>
        </a:solidFill>
        <a:ln w="12700">
          <a:solidFill>
            <a:schemeClr val="tx1"/>
          </a:solidFill>
          <a:round/>
          <a:headEnd/>
          <a:tailEnd/>
        </a:ln>
        <a:effectLst>
          <a:glow rad="101600">
            <a:schemeClr val="accent2">
              <a:satMod val="175000"/>
              <a:alpha val="40000"/>
            </a:schemeClr>
          </a:glow>
        </a:effectLst>
      </a:spPr>
      <a:bodyPr wrap="none" lIns="0" tIns="0" rIns="0" bIns="0" anchor="ctr"/>
      <a:lstStyle>
        <a:defPPr algn="ctr">
          <a:defRPr sz="1400" b="1" dirty="0" smtClean="0">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archment paper slides design 1">
        <a:dk1>
          <a:srgbClr val="000000"/>
        </a:dk1>
        <a:lt1>
          <a:srgbClr val="FFFFFF"/>
        </a:lt1>
        <a:dk2>
          <a:srgbClr val="000000"/>
        </a:dk2>
        <a:lt2>
          <a:srgbClr val="B2B2B2"/>
        </a:lt2>
        <a:accent1>
          <a:srgbClr val="6600FF"/>
        </a:accent1>
        <a:accent2>
          <a:srgbClr val="CC00FF"/>
        </a:accent2>
        <a:accent3>
          <a:srgbClr val="FFFFFF"/>
        </a:accent3>
        <a:accent4>
          <a:srgbClr val="000000"/>
        </a:accent4>
        <a:accent5>
          <a:srgbClr val="B8A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parchment paper slides design 2">
        <a:dk1>
          <a:srgbClr val="000000"/>
        </a:dk1>
        <a:lt1>
          <a:srgbClr val="FFFFFF"/>
        </a:lt1>
        <a:dk2>
          <a:srgbClr val="000000"/>
        </a:dk2>
        <a:lt2>
          <a:srgbClr val="B2B2B2"/>
        </a:lt2>
        <a:accent1>
          <a:srgbClr val="99CCFF"/>
        </a:accent1>
        <a:accent2>
          <a:srgbClr val="CCCCFF"/>
        </a:accent2>
        <a:accent3>
          <a:srgbClr val="FFFFFF"/>
        </a:accent3>
        <a:accent4>
          <a:srgbClr val="000000"/>
        </a:accent4>
        <a:accent5>
          <a:srgbClr val="CAE2FF"/>
        </a:accent5>
        <a:accent6>
          <a:srgbClr val="B9B9E7"/>
        </a:accent6>
        <a:hlink>
          <a:srgbClr val="FF99CC"/>
        </a:hlink>
        <a:folHlink>
          <a:srgbClr val="CBCBCB"/>
        </a:folHlink>
      </a:clrScheme>
      <a:clrMap bg1="lt1" tx1="dk1" bg2="lt2" tx2="dk2" accent1="accent1" accent2="accent2" accent3="accent3" accent4="accent4" accent5="accent5" accent6="accent6" hlink="hlink" folHlink="folHlink"/>
    </a:extraClrScheme>
    <a:extraClrScheme>
      <a:clrScheme name="parchment paper slides design 3">
        <a:dk1>
          <a:srgbClr val="000000"/>
        </a:dk1>
        <a:lt1>
          <a:srgbClr val="FFFFFF"/>
        </a:lt1>
        <a:dk2>
          <a:srgbClr val="000000"/>
        </a:dk2>
        <a:lt2>
          <a:srgbClr val="B2B2B2"/>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
      <a:clrScheme name="parchment paper slides design 4">
        <a:dk1>
          <a:srgbClr val="000000"/>
        </a:dk1>
        <a:lt1>
          <a:srgbClr val="FFFFFF"/>
        </a:lt1>
        <a:dk2>
          <a:srgbClr val="000000"/>
        </a:dk2>
        <a:lt2>
          <a:srgbClr val="B2B2B2"/>
        </a:lt2>
        <a:accent1>
          <a:srgbClr val="FF0033"/>
        </a:accent1>
        <a:accent2>
          <a:srgbClr val="CC6600"/>
        </a:accent2>
        <a:accent3>
          <a:srgbClr val="FFFFFF"/>
        </a:accent3>
        <a:accent4>
          <a:srgbClr val="000000"/>
        </a:accent4>
        <a:accent5>
          <a:srgbClr val="FFAAAD"/>
        </a:accent5>
        <a:accent6>
          <a:srgbClr val="B95C00"/>
        </a:accent6>
        <a:hlink>
          <a:srgbClr val="999933"/>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MCI white theme</Template>
  <TotalTime>3568</TotalTime>
  <Words>7091</Words>
  <Application>Microsoft Office PowerPoint</Application>
  <PresentationFormat>On-screen Show (4:3)</PresentationFormat>
  <Paragraphs>2212</Paragraphs>
  <Slides>48</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48</vt:i4>
      </vt:variant>
    </vt:vector>
  </HeadingPairs>
  <TitlesOfParts>
    <vt:vector size="55" baseType="lpstr">
      <vt:lpstr>Arial</vt:lpstr>
      <vt:lpstr>Calibri</vt:lpstr>
      <vt:lpstr>Monotype Sorts</vt:lpstr>
      <vt:lpstr>Symbol</vt:lpstr>
      <vt:lpstr>Times New Roman</vt:lpstr>
      <vt:lpstr>Wingdings</vt:lpstr>
      <vt:lpstr>MCI white theme</vt:lpstr>
      <vt:lpstr>eCommerce (EC) Solution for Medical-Surgical Prime Vendor Support</vt:lpstr>
      <vt:lpstr>Task</vt:lpstr>
      <vt:lpstr>Responses Collected</vt:lpstr>
      <vt:lpstr>Monterey Analysis Techniques</vt:lpstr>
      <vt:lpstr>SB Designations</vt:lpstr>
      <vt:lpstr>Respondent Firmographics</vt:lpstr>
      <vt:lpstr>NAICS Codes Supported</vt:lpstr>
      <vt:lpstr>Experience Levels</vt:lpstr>
      <vt:lpstr>Development Experience</vt:lpstr>
      <vt:lpstr>Industry Experience</vt:lpstr>
      <vt:lpstr>Federal Work and Experience</vt:lpstr>
      <vt:lpstr>Other Experience Factors</vt:lpstr>
      <vt:lpstr>Other Experience Factors</vt:lpstr>
      <vt:lpstr>Characteristic Implementation for Web-Based Solution</vt:lpstr>
      <vt:lpstr>Number of Users</vt:lpstr>
      <vt:lpstr>Number of Transactions</vt:lpstr>
      <vt:lpstr>Purchase Orders: Approval Hierarchies</vt:lpstr>
      <vt:lpstr>Purchase Orders: Placement Procedures/Capabilities</vt:lpstr>
      <vt:lpstr>Solution Characteristics</vt:lpstr>
      <vt:lpstr>Addressing: Receipts, Backorders, Cancellations, Short-ships, and Returns</vt:lpstr>
      <vt:lpstr>Integration Examples</vt:lpstr>
      <vt:lpstr>Reporting Capabilities: Analytics</vt:lpstr>
      <vt:lpstr>Development Phases Utilized</vt:lpstr>
      <vt:lpstr>COTS Adaptability Experience</vt:lpstr>
      <vt:lpstr>Platform Integration Experience</vt:lpstr>
      <vt:lpstr>COTS Integration Experience</vt:lpstr>
      <vt:lpstr>COTS Coding Platforms</vt:lpstr>
      <vt:lpstr>PowerPoint Presentation</vt:lpstr>
      <vt:lpstr>Lines of Business Experience</vt:lpstr>
      <vt:lpstr>Customer Support Attributes</vt:lpstr>
      <vt:lpstr>Critical Malfunction Monitoring and Redundancy</vt:lpstr>
      <vt:lpstr>Customer Support Attributes</vt:lpstr>
      <vt:lpstr>Teaming</vt:lpstr>
      <vt:lpstr>Compliance Experience</vt:lpstr>
      <vt:lpstr>Operational Factors</vt:lpstr>
      <vt:lpstr>Business Practices</vt:lpstr>
      <vt:lpstr>Scoring Approach</vt:lpstr>
      <vt:lpstr>Scored Questions</vt:lpstr>
      <vt:lpstr>Scored Questions</vt:lpstr>
      <vt:lpstr>Scored Questions</vt:lpstr>
      <vt:lpstr>Scored Questions</vt:lpstr>
      <vt:lpstr>Sensitivity Scoring</vt:lpstr>
      <vt:lpstr>Financial Composite Index</vt:lpstr>
      <vt:lpstr>Financial Composite Index (Indicates How Well the Company Manages Its Obligations)</vt:lpstr>
      <vt:lpstr>Probability of Performance</vt:lpstr>
      <vt:lpstr>PowerPoint Presentation</vt:lpstr>
      <vt:lpstr>Indications</vt:lpstr>
      <vt:lpstr>Backup Slides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MSPV RFI#2 Initial Data</dc:title>
  <dc:creator>Nicole Eger</dc:creator>
  <cp:lastModifiedBy>Mike Knipper</cp:lastModifiedBy>
  <cp:revision>409</cp:revision>
  <cp:lastPrinted>2014-07-08T21:25:26Z</cp:lastPrinted>
  <dcterms:created xsi:type="dcterms:W3CDTF">2014-05-12T15:00:58Z</dcterms:created>
  <dcterms:modified xsi:type="dcterms:W3CDTF">2016-01-20T20:00:10Z</dcterms:modified>
</cp:coreProperties>
</file>