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1" r:id="rId4"/>
  </p:sldMasterIdLst>
  <p:notesMasterIdLst>
    <p:notesMasterId r:id="rId17"/>
  </p:notesMasterIdLst>
  <p:handoutMasterIdLst>
    <p:handoutMasterId r:id="rId18"/>
  </p:handoutMasterIdLst>
  <p:sldIdLst>
    <p:sldId id="269" r:id="rId5"/>
    <p:sldId id="276" r:id="rId6"/>
    <p:sldId id="346" r:id="rId7"/>
    <p:sldId id="277" r:id="rId8"/>
    <p:sldId id="331" r:id="rId9"/>
    <p:sldId id="283" r:id="rId10"/>
    <p:sldId id="286" r:id="rId11"/>
    <p:sldId id="279" r:id="rId12"/>
    <p:sldId id="343" r:id="rId13"/>
    <p:sldId id="342" r:id="rId14"/>
    <p:sldId id="354" r:id="rId15"/>
    <p:sldId id="347" r:id="rId16"/>
  </p:sldIdLst>
  <p:sldSz cx="9144000" cy="6858000" type="screen4x3"/>
  <p:notesSz cx="7010400" cy="9296400"/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0">
          <p15:clr>
            <a:srgbClr val="A4A3A4"/>
          </p15:clr>
        </p15:guide>
        <p15:guide id="2" orient="horz" pos="3510">
          <p15:clr>
            <a:srgbClr val="A4A3A4"/>
          </p15:clr>
        </p15:guide>
        <p15:guide id="3" orient="horz" pos="2897">
          <p15:clr>
            <a:srgbClr val="A4A3A4"/>
          </p15:clr>
        </p15:guide>
        <p15:guide id="4" orient="horz" pos="4101">
          <p15:clr>
            <a:srgbClr val="A4A3A4"/>
          </p15:clr>
        </p15:guide>
        <p15:guide id="5" orient="horz" pos="1921">
          <p15:clr>
            <a:srgbClr val="A4A3A4"/>
          </p15:clr>
        </p15:guide>
        <p15:guide id="6" orient="horz" pos="2004">
          <p15:clr>
            <a:srgbClr val="A4A3A4"/>
          </p15:clr>
        </p15:guide>
        <p15:guide id="7" orient="horz" pos="1104">
          <p15:clr>
            <a:srgbClr val="A4A3A4"/>
          </p15:clr>
        </p15:guide>
        <p15:guide id="8" orient="horz" pos="1021">
          <p15:clr>
            <a:srgbClr val="A4A3A4"/>
          </p15:clr>
        </p15:guide>
        <p15:guide id="9" orient="horz" pos="3908">
          <p15:clr>
            <a:srgbClr val="A4A3A4"/>
          </p15:clr>
        </p15:guide>
        <p15:guide id="10" orient="horz" pos="2820">
          <p15:clr>
            <a:srgbClr val="A4A3A4"/>
          </p15:clr>
        </p15:guide>
        <p15:guide id="11" pos="5545">
          <p15:clr>
            <a:srgbClr val="A4A3A4"/>
          </p15:clr>
        </p15:guide>
        <p15:guide id="12" pos="1938">
          <p15:clr>
            <a:srgbClr val="A4A3A4"/>
          </p15:clr>
        </p15:guide>
        <p15:guide id="13" pos="3736">
          <p15:clr>
            <a:srgbClr val="A4A3A4"/>
          </p15:clr>
        </p15:guide>
        <p15:guide id="14" pos="3818">
          <p15:clr>
            <a:srgbClr val="A4A3A4"/>
          </p15:clr>
        </p15:guide>
        <p15:guide id="15" pos="211">
          <p15:clr>
            <a:srgbClr val="A4A3A4"/>
          </p15:clr>
        </p15:guide>
        <p15:guide id="16" pos="4723">
          <p15:clr>
            <a:srgbClr val="A4A3A4"/>
          </p15:clr>
        </p15:guide>
        <p15:guide id="17" pos="4641">
          <p15:clr>
            <a:srgbClr val="A4A3A4"/>
          </p15:clr>
        </p15:guide>
        <p15:guide id="18" pos="1115">
          <p15:clr>
            <a:srgbClr val="A4A3A4"/>
          </p15:clr>
        </p15:guide>
        <p15:guide id="19" pos="1032">
          <p15:clr>
            <a:srgbClr val="A4A3A4"/>
          </p15:clr>
        </p15:guide>
        <p15:guide id="20" pos="2914">
          <p15:clr>
            <a:srgbClr val="A4A3A4"/>
          </p15:clr>
        </p15:guide>
        <p15:guide id="21" pos="2836">
          <p15:clr>
            <a:srgbClr val="A4A3A4"/>
          </p15:clr>
        </p15:guide>
        <p15:guide id="22" pos="20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554327" initials="LM" lastIdx="1" clrIdx="0"/>
  <p:cmAuthor id="1" name="Maxwell, Katherine [USA]" initials="MK[" lastIdx="1" clrIdx="1"/>
  <p:cmAuthor id="2" name="Emily Kalda" initials="EK" lastIdx="3" clrIdx="2">
    <p:extLst/>
  </p:cmAuthor>
  <p:cmAuthor id="3" name="Daniel Rothman" initials="DR" lastIdx="19" clrIdx="3">
    <p:extLst/>
  </p:cmAuthor>
  <p:cmAuthor id="4" name="Angela Tittle" initials="AT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502F"/>
    <a:srgbClr val="0194D3"/>
    <a:srgbClr val="00467F"/>
    <a:srgbClr val="8B0E04"/>
    <a:srgbClr val="5A2149"/>
    <a:srgbClr val="183C47"/>
    <a:srgbClr val="292C39"/>
    <a:srgbClr val="772432"/>
    <a:srgbClr val="4F3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3" autoAdjust="0"/>
    <p:restoredTop sz="88632" autoAdjust="0"/>
  </p:normalViewPr>
  <p:slideViewPr>
    <p:cSldViewPr snapToGrid="0" snapToObjects="1">
      <p:cViewPr>
        <p:scale>
          <a:sx n="60" d="100"/>
          <a:sy n="60" d="100"/>
        </p:scale>
        <p:origin x="-1656" y="-192"/>
      </p:cViewPr>
      <p:guideLst>
        <p:guide orient="horz" pos="210"/>
        <p:guide orient="horz" pos="3510"/>
        <p:guide orient="horz" pos="2897"/>
        <p:guide orient="horz" pos="4101"/>
        <p:guide orient="horz" pos="1921"/>
        <p:guide orient="horz" pos="2004"/>
        <p:guide orient="horz" pos="1104"/>
        <p:guide orient="horz" pos="1021"/>
        <p:guide orient="horz" pos="3908"/>
        <p:guide orient="horz" pos="2820"/>
        <p:guide pos="5545"/>
        <p:guide pos="1938"/>
        <p:guide pos="3736"/>
        <p:guide pos="3818"/>
        <p:guide pos="211"/>
        <p:guide pos="4723"/>
        <p:guide pos="4641"/>
        <p:guide pos="1115"/>
        <p:guide pos="1032"/>
        <p:guide pos="2914"/>
        <p:guide pos="2836"/>
        <p:guide pos="20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285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682B-60B7-244F-AF8C-16AA5F067F6C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85591-F2ED-7B4B-AAEB-54F8DF991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291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0177D-0B34-354A-A985-A7708375935C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3E557-29CA-2942-B5B0-BBAE067F5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619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E557-29CA-2942-B5B0-BBAE067F5736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4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E557-29CA-2942-B5B0-BBAE067F57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56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E557-29CA-2942-B5B0-BBAE067F57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37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E557-29CA-2942-B5B0-BBAE067F57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53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E557-29CA-2942-B5B0-BBAE067F573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98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OIT brand cover design"/>
          <p:cNvGrpSpPr/>
          <p:nvPr userDrawn="1"/>
        </p:nvGrpSpPr>
        <p:grpSpPr>
          <a:xfrm>
            <a:off x="360500" y="332248"/>
            <a:ext cx="8465142" cy="6180756"/>
            <a:chOff x="360500" y="332248"/>
            <a:chExt cx="8465142" cy="6180756"/>
          </a:xfrm>
        </p:grpSpPr>
        <p:pic>
          <p:nvPicPr>
            <p:cNvPr id="21" name="Picture 20" descr="Upscale PPT Cover Star Background_102411_V1-1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500" y="4598988"/>
              <a:ext cx="8465142" cy="1914016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 userDrawn="1"/>
          </p:nvSpPr>
          <p:spPr>
            <a:xfrm>
              <a:off x="1778419" y="332248"/>
              <a:ext cx="1277799" cy="1287463"/>
            </a:xfrm>
            <a:prstGeom prst="rect">
              <a:avLst/>
            </a:prstGeom>
            <a:solidFill>
              <a:srgbClr val="00502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360500" y="3175000"/>
              <a:ext cx="1277799" cy="1287463"/>
            </a:xfrm>
            <a:prstGeom prst="rect">
              <a:avLst/>
            </a:prstGeom>
            <a:solidFill>
              <a:srgbClr val="0194D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Microchip_Clear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9731" y="338392"/>
              <a:ext cx="1275175" cy="1275175"/>
            </a:xfrm>
            <a:prstGeom prst="rect">
              <a:avLst/>
            </a:prstGeom>
          </p:spPr>
        </p:pic>
        <p:pic>
          <p:nvPicPr>
            <p:cNvPr id="27" name="Picture 26" descr="Microchip_Clear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500" y="3174156"/>
              <a:ext cx="1275175" cy="1275175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 userDrawn="1"/>
          </p:nvGrpSpPr>
          <p:grpSpPr>
            <a:xfrm>
              <a:off x="360500" y="333374"/>
              <a:ext cx="8465142" cy="4129089"/>
              <a:chOff x="334964" y="333375"/>
              <a:chExt cx="8465142" cy="4129089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1770064" y="1762125"/>
                <a:ext cx="4166870" cy="2700338"/>
              </a:xfrm>
              <a:prstGeom prst="rect">
                <a:avLst/>
              </a:prstGeom>
              <a:solidFill>
                <a:srgbClr val="183C4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7487548" y="333375"/>
                <a:ext cx="1303336" cy="1287463"/>
              </a:xfrm>
              <a:prstGeom prst="rect">
                <a:avLst/>
              </a:prstGeom>
              <a:solidFill>
                <a:srgbClr val="8B0E0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4633598" y="333375"/>
                <a:ext cx="2736214" cy="1287463"/>
              </a:xfrm>
              <a:prstGeom prst="rect">
                <a:avLst/>
              </a:prstGeom>
              <a:solidFill>
                <a:srgbClr val="5A214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334964" y="333375"/>
                <a:ext cx="1303336" cy="271255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 userDrawn="1"/>
            </p:nvSpPr>
            <p:spPr>
              <a:xfrm>
                <a:off x="3200720" y="333375"/>
                <a:ext cx="1303336" cy="1287463"/>
              </a:xfrm>
              <a:prstGeom prst="rect">
                <a:avLst/>
              </a:prstGeom>
              <a:solidFill>
                <a:srgbClr val="8996A0">
                  <a:alpha val="35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6061075" y="1758462"/>
                <a:ext cx="1303336" cy="1287463"/>
              </a:xfrm>
              <a:prstGeom prst="rect">
                <a:avLst/>
              </a:prstGeom>
              <a:solidFill>
                <a:srgbClr val="8996A0">
                  <a:alpha val="35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066476" y="1762126"/>
                <a:ext cx="2733630" cy="2700338"/>
              </a:xfrm>
              <a:prstGeom prst="rect">
                <a:avLst/>
              </a:prstGeom>
              <a:solidFill>
                <a:srgbClr val="00467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5" name="Picture 24" descr="RectangleTitleBox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0546" y="1762126"/>
              <a:ext cx="1794948" cy="2700337"/>
            </a:xfrm>
            <a:prstGeom prst="rect">
              <a:avLst/>
            </a:prstGeom>
          </p:spPr>
        </p:pic>
      </p:grpSp>
      <p:pic>
        <p:nvPicPr>
          <p:cNvPr id="35" name="Picture 34" descr="VA Seal of U.S. Department of Veterans Affairs, Office of Information and Technology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5715000"/>
            <a:ext cx="2514600" cy="52688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828800" y="1853028"/>
            <a:ext cx="3818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FFFF"/>
                </a:solidFill>
              </a:rPr>
              <a:t>OFFICE OF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INFORMATION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AND TECHNOLOGY</a:t>
            </a:r>
          </a:p>
        </p:txBody>
      </p:sp>
      <p:sp>
        <p:nvSpPr>
          <p:cNvPr id="19" name="Subtitle 6"/>
          <p:cNvSpPr txBox="1">
            <a:spLocks/>
          </p:cNvSpPr>
          <p:nvPr userDrawn="1"/>
        </p:nvSpPr>
        <p:spPr>
          <a:xfrm>
            <a:off x="1778000" y="3032640"/>
            <a:ext cx="3889617" cy="144166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rgbClr val="FFFFFF"/>
                </a:solidFill>
                <a:latin typeface="Georgia"/>
                <a:ea typeface="+mn-ea"/>
                <a:cs typeface="Georgia"/>
              </a:defRPr>
            </a:lvl1pPr>
            <a:lvl2pPr marL="458788" indent="-2333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2pPr>
            <a:lvl3pPr marL="684213" indent="-225425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3pPr>
            <a:lvl4pPr marL="919163" indent="-2349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i="1" dirty="0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545001" y="4617009"/>
            <a:ext cx="4151923" cy="307777"/>
          </a:xfrm>
          <a:prstGeom prst="rect">
            <a:avLst/>
          </a:prstGeom>
          <a:noFill/>
        </p:spPr>
        <p:txBody>
          <a:bodyPr wrap="square" lIns="274320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</a:schemeClr>
                </a:solidFill>
              </a:rPr>
              <a:t>January 4, 2016</a:t>
            </a:r>
            <a:endParaRPr lang="en-US" sz="14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611316" y="5887156"/>
            <a:ext cx="1940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i="1" u="none" dirty="0" smtClean="0"/>
              <a:t>Get the latest OI&amp;T news at </a:t>
            </a:r>
          </a:p>
          <a:p>
            <a:pPr algn="l"/>
            <a:r>
              <a:rPr lang="en-US" sz="1000" b="1" u="sng" dirty="0" smtClean="0"/>
              <a:t>http://go.va.gov/OIT360</a:t>
            </a:r>
            <a:endParaRPr lang="en-US" sz="1000" b="1" u="sng" dirty="0"/>
          </a:p>
        </p:txBody>
      </p:sp>
    </p:spTree>
    <p:extLst>
      <p:ext uri="{BB962C8B-B14F-4D97-AF65-F5344CB8AC3E}">
        <p14:creationId xmlns:p14="http://schemas.microsoft.com/office/powerpoint/2010/main" val="30090235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573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150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906283" y="6422050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74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357"/>
            <a:ext cx="8229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247906" y="6366948"/>
            <a:ext cx="490750" cy="365125"/>
          </a:xfrm>
        </p:spPr>
        <p:txBody>
          <a:bodyPr/>
          <a:lstStyle/>
          <a:p>
            <a:fld id="{9B27D237-6C0D-5549-BE11-2040A22CBC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Department of Veterans Affairs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305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2353"/>
            <a:ext cx="7790706" cy="6799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74"/>
            <a:ext cx="8229600" cy="429418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 marL="1144588" indent="-225425">
              <a:defRPr sz="14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877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7593" y="4406900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="0" cap="none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759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6225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3322"/>
            <a:ext cx="4038600" cy="42028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</a:schemeClr>
                </a:solidFill>
              </a:defRPr>
            </a:lvl2pPr>
            <a:lvl3pPr marL="684213" indent="-225425">
              <a:defRPr sz="1600">
                <a:solidFill>
                  <a:schemeClr val="tx1">
                    <a:lumMod val="75000"/>
                  </a:schemeClr>
                </a:solidFill>
              </a:defRPr>
            </a:lvl3pPr>
            <a:lvl4pPr marL="919163" indent="-234950">
              <a:defRPr sz="1600">
                <a:solidFill>
                  <a:schemeClr val="tx1">
                    <a:lumMod val="75000"/>
                  </a:schemeClr>
                </a:solidFill>
              </a:defRPr>
            </a:lvl4pPr>
            <a:lvl5pPr marL="1144588" indent="-225425"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3322"/>
            <a:ext cx="4038600" cy="420284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</a:defRPr>
            </a:lvl4pPr>
            <a:lvl5pPr marL="1144588" indent="-225425"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98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237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2139"/>
            <a:ext cx="4040188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237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2139"/>
            <a:ext cx="4041775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334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73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54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150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41685"/>
            <a:ext cx="8229600" cy="81066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74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 descr="OIT branded slide page header art&#10;"/>
          <p:cNvGrpSpPr/>
          <p:nvPr/>
        </p:nvGrpSpPr>
        <p:grpSpPr>
          <a:xfrm>
            <a:off x="0" y="54"/>
            <a:ext cx="9144002" cy="1327990"/>
            <a:chOff x="-2" y="54"/>
            <a:chExt cx="9076465" cy="1327990"/>
          </a:xfrm>
        </p:grpSpPr>
        <p:pic>
          <p:nvPicPr>
            <p:cNvPr id="11" name="Picture 10" descr="Color_header.jpg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4"/>
              <a:ext cx="9076463" cy="1289304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 userDrawn="1"/>
          </p:nvSpPr>
          <p:spPr>
            <a:xfrm>
              <a:off x="-2" y="1262464"/>
              <a:ext cx="9076465" cy="65580"/>
            </a:xfrm>
            <a:prstGeom prst="rect">
              <a:avLst/>
            </a:prstGeom>
            <a:solidFill>
              <a:srgbClr val="183C4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itle Placeholder 1"/>
          <p:cNvSpPr txBox="1">
            <a:spLocks/>
          </p:cNvSpPr>
          <p:nvPr/>
        </p:nvSpPr>
        <p:spPr>
          <a:xfrm>
            <a:off x="457200" y="180148"/>
            <a:ext cx="8229600" cy="8106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>
                    <a:lumMod val="75000"/>
                  </a:schemeClr>
                </a:solidFill>
                <a:latin typeface="Georgia"/>
                <a:ea typeface="+mj-ea"/>
                <a:cs typeface="Georgia"/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31975"/>
            <a:ext cx="8229600" cy="4294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906" y="6366948"/>
            <a:ext cx="4907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9B27D237-6C0D-5549-BE11-2040A22CBC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401585"/>
            <a:ext cx="4311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 dirty="0" smtClean="0">
                <a:solidFill>
                  <a:schemeClr val="bg1">
                    <a:lumMod val="65000"/>
                  </a:schemeClr>
                </a:solidFill>
              </a:rPr>
              <a:t>OFFICE OF INFORMATION AND TECHNOLOGY</a:t>
            </a:r>
            <a:endParaRPr lang="en-US" sz="1200" spc="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06283" y="6432683"/>
            <a:ext cx="3341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u="sng" dirty="0" smtClean="0">
                <a:solidFill>
                  <a:schemeClr val="bg1">
                    <a:lumMod val="65000"/>
                  </a:schemeClr>
                </a:solidFill>
              </a:rPr>
              <a:t>http://go.va.gov/OIT360</a:t>
            </a:r>
            <a:endParaRPr lang="en-US" sz="1000" b="1" u="sng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0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56" r:id="rId11"/>
    <p:sldLayoutId id="2147483657" r:id="rId12"/>
    <p:sldLayoutId id="214748368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tx1">
              <a:lumMod val="75000"/>
            </a:schemeClr>
          </a:solidFill>
          <a:latin typeface="Georgia"/>
          <a:ea typeface="+mj-ea"/>
          <a:cs typeface="Georgia"/>
        </a:defRPr>
      </a:lvl1pPr>
    </p:titleStyle>
    <p:bodyStyle>
      <a:lvl1pPr marL="225425" indent="-225425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1pPr>
      <a:lvl2pPr marL="458788" indent="-233363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2pPr>
      <a:lvl3pPr marL="684213" indent="-225425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3pPr>
      <a:lvl4pPr marL="919163" indent="-2349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>
              <a:lumMod val="75000"/>
            </a:schemeClr>
          </a:solidFill>
          <a:latin typeface="+mn-lt"/>
          <a:ea typeface="+mn-ea"/>
          <a:cs typeface="Georg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aww.oit.va.gov/wp-content/uploads/2016/01/VIP_Guide_1_0_v14.pdf" TargetMode="External"/><Relationship Id="rId2" Type="http://schemas.openxmlformats.org/officeDocument/2006/relationships/hyperlink" Target="https://vaww.oit.va.gov/wp-content/uploads/2016/01/Approval_for_the_Veteran_focused_Integrated_Proces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41338"/>
            <a:ext cx="8229600" cy="8112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noFill/>
              </a:rPr>
              <a:t>Office of Information and Technology</a:t>
            </a:r>
            <a:endParaRPr lang="en-US" dirty="0">
              <a:noFill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5886623" y="5740954"/>
            <a:ext cx="2629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noFill/>
              </a:rPr>
              <a:t>Seal of the U.S. Department of Veterans Affairs</a:t>
            </a:r>
          </a:p>
          <a:p>
            <a:r>
              <a:rPr lang="en-US" sz="1000" dirty="0">
                <a:noFill/>
              </a:rPr>
              <a:t>Office of Information and Technology</a:t>
            </a:r>
          </a:p>
        </p:txBody>
      </p:sp>
      <p:sp>
        <p:nvSpPr>
          <p:cNvPr id="7" name="Subtitle 6"/>
          <p:cNvSpPr txBox="1">
            <a:spLocks/>
          </p:cNvSpPr>
          <p:nvPr/>
        </p:nvSpPr>
        <p:spPr>
          <a:xfrm>
            <a:off x="1902410" y="2727896"/>
            <a:ext cx="3889617" cy="189140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rgbClr val="FFFFFF"/>
                </a:solidFill>
                <a:latin typeface="Georgia"/>
                <a:ea typeface="+mn-ea"/>
                <a:cs typeface="Georgia"/>
              </a:defRPr>
            </a:lvl1pPr>
            <a:lvl2pPr marL="458788" indent="-2333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2pPr>
            <a:lvl3pPr marL="684213" indent="-225425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3pPr>
            <a:lvl4pPr marL="919163" indent="-2349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latin typeface="Rockwell" panose="02060603020205020403" pitchFamily="18" charset="0"/>
              </a:rPr>
              <a:t>The Veterans-focused Integration Process (VIP):</a:t>
            </a:r>
            <a:endParaRPr lang="en-US" sz="2400" b="1" dirty="0" smtClean="0">
              <a:latin typeface="Rockwell" panose="02060603020205020403" pitchFamily="18" charset="0"/>
            </a:endParaRPr>
          </a:p>
          <a:p>
            <a:pPr algn="ctr"/>
            <a:r>
              <a:rPr lang="en-US" sz="2400" b="1" dirty="0" smtClean="0">
                <a:latin typeface="Rockwell" panose="02060603020205020403" pitchFamily="18" charset="0"/>
              </a:rPr>
              <a:t>What’s It All About?</a:t>
            </a:r>
            <a:endParaRPr lang="en-US" sz="2400" b="1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5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8416185"/>
              </p:ext>
            </p:extLst>
          </p:nvPr>
        </p:nvGraphicFramePr>
        <p:xfrm>
          <a:off x="394138" y="1590676"/>
          <a:ext cx="8513379" cy="5093903"/>
        </p:xfrm>
        <a:graphic>
          <a:graphicData uri="http://schemas.openxmlformats.org/drawingml/2006/table">
            <a:tbl>
              <a:tblPr firstRow="1" firstCol="1" bandRow="1"/>
              <a:tblGrid>
                <a:gridCol w="2288754"/>
                <a:gridCol w="6224625"/>
              </a:tblGrid>
              <a:tr h="2405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Georgia"/>
                          <a:ea typeface="Calibri"/>
                          <a:cs typeface="Calibri"/>
                        </a:rPr>
                        <a:t>Agile Terminology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1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Georgia"/>
                          <a:ea typeface="Calibri"/>
                          <a:cs typeface="Calibri"/>
                        </a:rPr>
                        <a:t>What It Means…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135"/>
                    </a:solidFill>
                  </a:tcPr>
                </a:tc>
              </a:tr>
              <a:tr h="3319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Backlog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Scope of work needed to address user needs, including business, technical and architectural functionality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319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Build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The measurable period of time to deliver functionality—maximum length is three months 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9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Build Plan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The prioritized list of functionality that will be delivered in a three month build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319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Epic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 large customer-facing initiative that can be broken down into multiple user stories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9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User Story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High level definition of a requirement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8299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Daily Scrum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Daily 15-minute meeting for the team members to communicate progress by answering three questions, including: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What did you accomplish yesterday?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What will you accomplish today?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 you have any impediments?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9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Scrum of Scrums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Cross-team meeting to communicate progress; follows  the same format as the Daily Scrum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63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Grooming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Reviewing, adjusting and reprioritizing a backlog to ensure the customer’s highest priorities are continually being met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1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Sprint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 regular work cycle that is typically 2-4 weeks in length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191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Sprint Plan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 prioritized list of work a team commits to completing during a Sprint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Sprint Review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A review of the output and product at the end of a Sprint to ensure customer acceptance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63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Critical Decision (CD) Events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Two coordinated OI&amp;T review points within the VIP framework that determine if a project is ready to move forward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Integrated Release Process</a:t>
                      </a:r>
                      <a:endParaRPr lang="en-US" sz="13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One unified release process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8D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</a:t>
            </a:r>
            <a:r>
              <a:rPr lang="en-US" sz="3200" dirty="0" smtClean="0"/>
              <a:t>uide </a:t>
            </a:r>
            <a:r>
              <a:rPr lang="en-US" sz="3200" dirty="0"/>
              <a:t>to </a:t>
            </a:r>
            <a:r>
              <a:rPr lang="en-US" sz="3200" b="1" dirty="0"/>
              <a:t>Agile</a:t>
            </a:r>
            <a:r>
              <a:rPr lang="en-US" sz="3200" dirty="0"/>
              <a:t> </a:t>
            </a:r>
            <a:r>
              <a:rPr lang="en-US" sz="3200" dirty="0" smtClean="0"/>
              <a:t>Terminology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>Transition to VIP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83774" y="1297920"/>
            <a:ext cx="8229600" cy="5486611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Ready to go on January 1, 2016!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VIP Guide issued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Governance in place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3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m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onth Pilot begins: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8-12 diverse projects will pilot VIP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After 1 April, projects will shift into VIP when they meet certain criteria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New acquisition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New increment/build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Remainder of projects will shift into VIP by the start of FY17</a:t>
            </a: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75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1991"/>
            <a:ext cx="7790706" cy="679997"/>
          </a:xfrm>
        </p:spPr>
        <p:txBody>
          <a:bodyPr/>
          <a:lstStyle/>
          <a:p>
            <a:r>
              <a:rPr lang="en-US" sz="2800" dirty="0" smtClean="0"/>
              <a:t>What’s Happening During the Pilot?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8195"/>
            <a:ext cx="8229600" cy="467918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Exercising the concepts and offering tweaks at weekly Scrums</a:t>
            </a:r>
          </a:p>
          <a:p>
            <a:r>
              <a:rPr lang="en-US" sz="2800" dirty="0" smtClean="0"/>
              <a:t>During the pilot, the team will be working to create a scaled down version of the PMAS Dashboard</a:t>
            </a:r>
          </a:p>
          <a:p>
            <a:pPr lvl="1"/>
            <a:r>
              <a:rPr lang="en-US" sz="2400" dirty="0" smtClean="0"/>
              <a:t>Until this is available, the PMAS Dashboard must still be used</a:t>
            </a:r>
          </a:p>
          <a:p>
            <a:pPr lvl="1"/>
            <a:r>
              <a:rPr lang="en-US" sz="2400" dirty="0" smtClean="0"/>
              <a:t>The PBO/VBO will maintain two Dashboards (VIP and PMAS) until the transition is complete </a:t>
            </a:r>
          </a:p>
          <a:p>
            <a:pPr lvl="1"/>
            <a:r>
              <a:rPr lang="en-US" sz="2400" dirty="0" smtClean="0"/>
              <a:t>Whether in VIP or PMAS, we still need to report to OMB every month (300Bs)</a:t>
            </a:r>
          </a:p>
          <a:p>
            <a:r>
              <a:rPr lang="en-US" sz="2800" dirty="0" smtClean="0"/>
              <a:t>Developing KPIs and metrics</a:t>
            </a:r>
          </a:p>
          <a:p>
            <a:r>
              <a:rPr lang="en-US" sz="2800" dirty="0" smtClean="0"/>
              <a:t>Developing </a:t>
            </a:r>
            <a:r>
              <a:rPr lang="en-US" sz="2800" dirty="0" smtClean="0"/>
              <a:t>Epic templates</a:t>
            </a:r>
          </a:p>
          <a:p>
            <a:r>
              <a:rPr lang="en-US" sz="2800" dirty="0" smtClean="0"/>
              <a:t>Determining acquisition next steps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1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>Veterans-focused Integration </a:t>
            </a: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Process (VIP)</a:t>
            </a:r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</a:schemeClr>
                </a:solidFill>
              </a:rPr>
            </a:br>
            <a:endParaRPr lang="en-US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1423485"/>
            <a:ext cx="8229600" cy="3085453"/>
          </a:xfrm>
          <a:prstGeom prst="rect">
            <a:avLst/>
          </a:prstGeom>
        </p:spPr>
        <p:txBody>
          <a:bodyPr/>
          <a:lstStyle>
            <a:lvl1pPr marL="225425" indent="-225425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•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1pPr>
            <a:lvl2pPr marL="458788" indent="-233363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2pPr>
            <a:lvl3pPr marL="684213" indent="-225425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•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3pPr>
            <a:lvl4pPr marL="919163" indent="-234950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/>
              <a:t>A framework which allows for more </a:t>
            </a:r>
            <a:r>
              <a:rPr lang="en-US" sz="2800" b="1" dirty="0"/>
              <a:t>frequent </a:t>
            </a:r>
            <a:r>
              <a:rPr lang="en-US" sz="2800" b="1" dirty="0" smtClean="0"/>
              <a:t>releases, </a:t>
            </a:r>
            <a:r>
              <a:rPr lang="en-US" sz="2800" b="1" dirty="0"/>
              <a:t>via a deeper embrace of Agile practices, captured in one integrated development and release process</a:t>
            </a:r>
          </a:p>
          <a:p>
            <a:pPr lvl="1"/>
            <a:r>
              <a:rPr lang="en-US" sz="2400" dirty="0"/>
              <a:t>Initiate revolutionary change focused on the Veteran, not the organizational way we’ve always done business at OI&amp;T</a:t>
            </a:r>
          </a:p>
          <a:p>
            <a:pPr lvl="1"/>
            <a:r>
              <a:rPr lang="en-US" sz="2400" dirty="0"/>
              <a:t>Reduce oversight to the minimum necessary</a:t>
            </a:r>
          </a:p>
          <a:p>
            <a:pPr lvl="1"/>
            <a:r>
              <a:rPr lang="en-US" sz="2400" dirty="0"/>
              <a:t>Separate what must we do and what should we do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271" y="4791272"/>
            <a:ext cx="3005589" cy="1262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007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7401"/>
            <a:ext cx="7790706" cy="679997"/>
          </a:xfrm>
        </p:spPr>
        <p:txBody>
          <a:bodyPr/>
          <a:lstStyle/>
          <a:p>
            <a:r>
              <a:rPr lang="en-US" sz="3200" dirty="0" smtClean="0"/>
              <a:t>VIP Memo and Guide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3076" y="1641201"/>
            <a:ext cx="3344829" cy="429418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Links:</a:t>
            </a:r>
          </a:p>
          <a:p>
            <a:r>
              <a:rPr lang="en-US" u="sng" dirty="0">
                <a:hlinkClick r:id="rId2"/>
              </a:rPr>
              <a:t>Approval for the Veteran-focused Integration Process (VIP)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u="sng" dirty="0">
                <a:hlinkClick r:id="rId3"/>
              </a:rPr>
              <a:t>Veteran Focused Integration Process (VIP) Guide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77" y="1545025"/>
            <a:ext cx="3612583" cy="4675734"/>
          </a:xfrm>
          <a:prstGeom prst="rect">
            <a:avLst/>
          </a:prstGeom>
          <a:noFill/>
          <a:ln w="9525">
            <a:solidFill>
              <a:schemeClr val="tx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5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What is the Framework?</a:t>
            </a:r>
            <a:endParaRPr lang="en-US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199" y="4258829"/>
            <a:ext cx="8686801" cy="210811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5425" indent="-225425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•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1pPr>
            <a:lvl2pPr marL="458788" indent="-233363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2pPr>
            <a:lvl3pPr marL="684213" indent="-225425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•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3pPr>
            <a:lvl4pPr marL="919163" indent="-234950" algn="l" defTabSz="457200" rtl="0" eaLnBrk="1" latinLnBrk="0" hangingPunct="1">
              <a:spcBef>
                <a:spcPct val="20000"/>
              </a:spcBef>
              <a:buClr>
                <a:srgbClr val="003B71"/>
              </a:buClr>
              <a:buFont typeface="Arial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Georgi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400"/>
              </a:spcAft>
            </a:pP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One 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integrated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 release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process</a:t>
            </a:r>
          </a:p>
          <a:p>
            <a:pPr>
              <a:spcBef>
                <a:spcPts val="0"/>
              </a:spcBef>
              <a:spcAft>
                <a:spcPts val="1400"/>
              </a:spcAft>
            </a:pP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Use of a standardized tool</a:t>
            </a:r>
            <a:endParaRPr lang="en-US" sz="28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1400"/>
              </a:spcAft>
            </a:pP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Agile utilized at all levels</a:t>
            </a:r>
          </a:p>
          <a:p>
            <a:pPr>
              <a:spcBef>
                <a:spcPts val="0"/>
              </a:spcBef>
              <a:spcAft>
                <a:spcPts val="1400"/>
              </a:spcAft>
            </a:pP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Governance established to ensure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framework stays lean</a:t>
            </a:r>
            <a:endParaRPr lang="en-US" sz="28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36" y="1479343"/>
            <a:ext cx="7472855" cy="270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>Specifics of the </a:t>
            </a: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Evolution </a:t>
            </a:r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>to VIP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9379" y="5715404"/>
            <a:ext cx="8425242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Data entered once, reused many times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197744"/>
              </p:ext>
            </p:extLst>
          </p:nvPr>
        </p:nvGraphicFramePr>
        <p:xfrm>
          <a:off x="422443" y="1418058"/>
          <a:ext cx="8327421" cy="4084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0209"/>
                <a:gridCol w="4087212"/>
              </a:tblGrid>
              <a:tr h="50559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PMAS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VIP</a:t>
                      </a:r>
                      <a:endParaRPr lang="en-US" sz="2400" dirty="0"/>
                    </a:p>
                  </a:txBody>
                  <a:tcPr/>
                </a:tc>
              </a:tr>
              <a:tr h="4100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Document Driven (58 Documents) 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Data  Driven (7 Data Categories + ATO)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00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5 Phase Gates/Milestones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Critical Decision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Events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00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Multiple Release processes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1 Integrated 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Release process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00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6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month delivery cycle (Increments)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3 month 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delivery cycle  (Builds)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00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Ad-hoc hierarchy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of programs and projects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Portfolio-based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management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00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Waterfall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Centric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Agile Centric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07837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Security + Architecture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late in the process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Security + Architecture standards </a:t>
                      </a:r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leveraged early, during planning</a:t>
                      </a:r>
                      <a:endParaRPr lang="en-US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00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Project-centered (tactical)</a:t>
                      </a:r>
                      <a:endParaRPr lang="en-US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Portfolio-centered (strategic)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3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>
                    <a:lumMod val="50000"/>
                  </a:schemeClr>
                </a:solidFill>
              </a:rPr>
              <a:t>Single Release Process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86" y="1368116"/>
            <a:ext cx="7353184" cy="4969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3779" y="6479633"/>
            <a:ext cx="4041999" cy="3783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7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</a:rPr>
              <a:t>Release Process Efficiencies</a:t>
            </a:r>
            <a:endParaRPr lang="en-US" sz="3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0817228"/>
              </p:ext>
            </p:extLst>
          </p:nvPr>
        </p:nvGraphicFramePr>
        <p:xfrm>
          <a:off x="457200" y="1608493"/>
          <a:ext cx="8229600" cy="368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As-Is Release Process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To-Be Release Process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10+ Review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Groups and Processes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1 Review Group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50+ Steps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4 Steps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30+ Categories of Data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6 Categories of Data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Data Duplicated 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across Artifacts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Data Element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Entered Once, Used Multiple Times, as Needed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Late-stage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Review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Continuous Feedback throughout Development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Multiple Email Messages and Reports concerning Status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Approval and Product Ownership Recorded in the Tool</a:t>
                      </a:r>
                      <a:endParaRPr lang="en-US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83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>
                    <a:lumMod val="50000"/>
                  </a:schemeClr>
                </a:solidFill>
              </a:rPr>
              <a:t>We’ll </a:t>
            </a:r>
            <a:r>
              <a:rPr lang="en-US" sz="3600" dirty="0" smtClean="0">
                <a:solidFill>
                  <a:schemeClr val="tx1">
                    <a:lumMod val="50000"/>
                  </a:schemeClr>
                </a:solidFill>
              </a:rPr>
              <a:t>Still </a:t>
            </a:r>
            <a:r>
              <a:rPr lang="en-US" sz="3600" dirty="0">
                <a:solidFill>
                  <a:schemeClr val="tx1">
                    <a:lumMod val="50000"/>
                  </a:schemeClr>
                </a:solidFill>
              </a:rPr>
              <a:t>B</a:t>
            </a:r>
            <a:r>
              <a:rPr lang="en-US" sz="3600" dirty="0" smtClean="0">
                <a:solidFill>
                  <a:schemeClr val="tx1">
                    <a:lumMod val="50000"/>
                  </a:schemeClr>
                </a:solidFill>
              </a:rPr>
              <a:t>e </a:t>
            </a:r>
            <a:r>
              <a:rPr lang="en-US" sz="3600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lang="en-US" sz="3600" dirty="0" smtClean="0">
                <a:solidFill>
                  <a:schemeClr val="tx1">
                    <a:lumMod val="50000"/>
                  </a:schemeClr>
                </a:solidFill>
              </a:rPr>
              <a:t>ble </a:t>
            </a:r>
            <a:r>
              <a:rPr lang="en-US" sz="3600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en-US" sz="3600" dirty="0" smtClean="0">
                <a:solidFill>
                  <a:schemeClr val="tx1">
                    <a:lumMod val="50000"/>
                  </a:schemeClr>
                </a:solidFill>
              </a:rPr>
              <a:t>o</a:t>
            </a:r>
            <a:r>
              <a:rPr lang="en-US" sz="3600" dirty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57200" y="1703143"/>
            <a:ext cx="8229600" cy="3720097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Maintain current reporting requirements (OMB 300Bs)</a:t>
            </a: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Enforce FISMA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compliance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Gather lessons learned and do deep dive analysis on any missed commitments (TechStats)</a:t>
            </a: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Report against Key Performance Indicators </a:t>
            </a: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Offer risk management tools to alleviate immediate obstacles to meeting commitments</a:t>
            </a: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4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Once fully implemented, VIP </a:t>
            </a:r>
            <a:r>
              <a:rPr lang="en-US" sz="2400" dirty="0"/>
              <a:t>is </a:t>
            </a:r>
            <a:r>
              <a:rPr lang="en-US" sz="2400" dirty="0" smtClean="0"/>
              <a:t>the </a:t>
            </a:r>
            <a:r>
              <a:rPr lang="en-US" sz="2400" i="1" dirty="0"/>
              <a:t>single</a:t>
            </a:r>
            <a:r>
              <a:rPr lang="en-US" sz="2400" dirty="0"/>
              <a:t> authoritative process that IT projects must follow to ensure development and delivery of IT products. </a:t>
            </a:r>
          </a:p>
          <a:p>
            <a:r>
              <a:rPr lang="en-US" sz="2400" dirty="0" smtClean="0"/>
              <a:t>As of January 1, 2016, a </a:t>
            </a:r>
            <a:r>
              <a:rPr lang="en-US" sz="2400" dirty="0"/>
              <a:t>governance structure is </a:t>
            </a:r>
            <a:r>
              <a:rPr lang="en-US" sz="2400" dirty="0" smtClean="0"/>
              <a:t>now in place whereby </a:t>
            </a:r>
            <a:r>
              <a:rPr lang="en-US" sz="2400" dirty="0"/>
              <a:t>the Deputy Assistant Secretary for the Enterprise Program Management Office (DAS EPMO) is the </a:t>
            </a:r>
            <a:r>
              <a:rPr lang="en-US" sz="2400" i="1" dirty="0"/>
              <a:t>only</a:t>
            </a:r>
            <a:r>
              <a:rPr lang="en-US" sz="2400" dirty="0"/>
              <a:t> approval authority to allow any changes, additions or modifications to </a:t>
            </a:r>
            <a:r>
              <a:rPr lang="en-US" sz="2400" dirty="0" smtClean="0"/>
              <a:t>PMAS or VIP</a:t>
            </a:r>
            <a:r>
              <a:rPr lang="en-US" sz="2400" dirty="0"/>
              <a:t>. </a:t>
            </a:r>
            <a:endParaRPr lang="en-US" sz="2400" dirty="0" smtClean="0"/>
          </a:p>
          <a:p>
            <a:pPr lvl="1"/>
            <a:r>
              <a:rPr lang="en-US" sz="2000" dirty="0" smtClean="0"/>
              <a:t>No </a:t>
            </a:r>
            <a:r>
              <a:rPr lang="en-US" sz="2000" dirty="0"/>
              <a:t>additional oversight requirements can be levied upon the Portfolio Managers without the DAS EPMO’s explicit </a:t>
            </a:r>
            <a:r>
              <a:rPr lang="en-US" sz="2000" dirty="0" smtClean="0"/>
              <a:t>approval</a:t>
            </a:r>
            <a:endParaRPr lang="en-US" sz="20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Governance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D237-6C0D-5549-BE11-2040A22CBC7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20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FSS Colors_V2">
  <a:themeElements>
    <a:clrScheme name="OIS Palette">
      <a:dk1>
        <a:srgbClr val="4D4E53"/>
      </a:dk1>
      <a:lt1>
        <a:srgbClr val="FFFFFF"/>
      </a:lt1>
      <a:dk2>
        <a:srgbClr val="003F72"/>
      </a:dk2>
      <a:lt2>
        <a:srgbClr val="FFFFFF"/>
      </a:lt2>
      <a:accent1>
        <a:srgbClr val="557630"/>
      </a:accent1>
      <a:accent2>
        <a:srgbClr val="B86125"/>
      </a:accent2>
      <a:accent3>
        <a:srgbClr val="0083BE"/>
      </a:accent3>
      <a:accent4>
        <a:srgbClr val="51324E"/>
      </a:accent4>
      <a:accent5>
        <a:srgbClr val="772432"/>
      </a:accent5>
      <a:accent6>
        <a:srgbClr val="8996A0"/>
      </a:accent6>
      <a:hlink>
        <a:srgbClr val="0032FF"/>
      </a:hlink>
      <a:folHlink>
        <a:srgbClr val="9B32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716664FDD0DC4DBAE3B642A3059E41" ma:contentTypeVersion="1" ma:contentTypeDescription="Create a new document." ma:contentTypeScope="" ma:versionID="7ad5e89dff991b1b962c951acc0b6843">
  <xsd:schema xmlns:xsd="http://www.w3.org/2001/XMLSchema" xmlns:xs="http://www.w3.org/2001/XMLSchema" xmlns:p="http://schemas.microsoft.com/office/2006/metadata/properties" xmlns:ns2="ddfe9599-404b-4c49-a267-b46d5db02890" targetNamespace="http://schemas.microsoft.com/office/2006/metadata/properties" ma:root="true" ma:fieldsID="33a3e38c86eaf8fefa8844833afb6c4f" ns2:_="">
    <xsd:import namespace="ddfe9599-404b-4c49-a267-b46d5db02890"/>
    <xsd:element name="properties">
      <xsd:complexType>
        <xsd:sequence>
          <xsd:element name="documentManagement">
            <xsd:complexType>
              <xsd:all>
                <xsd:element ref="ns2:Se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e9599-404b-4c49-a267-b46d5db02890" elementFormDefault="qualified">
    <xsd:import namespace="http://schemas.microsoft.com/office/2006/documentManagement/types"/>
    <xsd:import namespace="http://schemas.microsoft.com/office/infopath/2007/PartnerControls"/>
    <xsd:element name="Section" ma:index="8" nillable="true" ma:displayName="Section" ma:format="Dropdown" ma:internalName="Section">
      <xsd:simpleType>
        <xsd:restriction base="dms:Choice">
          <xsd:enumeration value="VIP/CIO Memo"/>
          <xsd:enumeration value="VIP Guide"/>
          <xsd:enumeration value="Train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ection xmlns="ddfe9599-404b-4c49-a267-b46d5db02890">Training</Sec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8AB04F-4AED-411F-8030-D94D3A58465D}"/>
</file>

<file path=customXml/itemProps2.xml><?xml version="1.0" encoding="utf-8"?>
<ds:datastoreItem xmlns:ds="http://schemas.openxmlformats.org/officeDocument/2006/customXml" ds:itemID="{E65B7A3E-5AA8-40A9-A8ED-B0C1DB7B827F}"/>
</file>

<file path=customXml/itemProps3.xml><?xml version="1.0" encoding="utf-8"?>
<ds:datastoreItem xmlns:ds="http://schemas.openxmlformats.org/officeDocument/2006/customXml" ds:itemID="{959ECF6F-E71D-4A21-9D5B-E9AEDC02FE4C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38093</TotalTime>
  <Words>832</Words>
  <Application>Microsoft Office PowerPoint</Application>
  <PresentationFormat>On-screen Show (4:3)</PresentationFormat>
  <Paragraphs>132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FSS Colors_V2</vt:lpstr>
      <vt:lpstr>Office of Information and Technology</vt:lpstr>
      <vt:lpstr>Veterans-focused Integration Process (VIP) </vt:lpstr>
      <vt:lpstr>VIP Memo and Guide</vt:lpstr>
      <vt:lpstr>What is the Framework?</vt:lpstr>
      <vt:lpstr>Specifics of the Evolution to VIP</vt:lpstr>
      <vt:lpstr>Single Release Process</vt:lpstr>
      <vt:lpstr>Release Process Efficiencies</vt:lpstr>
      <vt:lpstr>We’ll Still Be Able To:</vt:lpstr>
      <vt:lpstr>Governance</vt:lpstr>
      <vt:lpstr>Guide to Agile Terminology </vt:lpstr>
      <vt:lpstr>Transition to VIP</vt:lpstr>
      <vt:lpstr>What’s Happening During the Pilot? </vt:lpstr>
    </vt:vector>
  </TitlesOfParts>
  <Company>U.S. Department of Veterans Affairs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VIP Overview Training</dc:title>
  <dc:subject>Enter Document Subject</dc:subject>
  <dc:creator>U.S. Department of Veterans Affairs, Office of Information and Technology</dc:creator>
  <cp:keywords>Enter document keywords</cp:keywords>
  <cp:lastModifiedBy>Department of Veterans Affairs</cp:lastModifiedBy>
  <cp:revision>427</cp:revision>
  <cp:lastPrinted>2015-12-16T21:05:21Z</cp:lastPrinted>
  <dcterms:created xsi:type="dcterms:W3CDTF">2011-05-12T19:56:03Z</dcterms:created>
  <dcterms:modified xsi:type="dcterms:W3CDTF">2016-01-14T17:00:33Z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reviewed">
    <vt:lpwstr>yyyymmdd</vt:lpwstr>
  </property>
  <property fmtid="{D5CDD505-2E9C-101B-9397-08002B2CF9AE}" pid="3" name="Datecreated">
    <vt:lpwstr>yyyymmdd</vt:lpwstr>
  </property>
  <property fmtid="{D5CDD505-2E9C-101B-9397-08002B2CF9AE}" pid="4" name="Type">
    <vt:lpwstr>General Information</vt:lpwstr>
  </property>
  <property fmtid="{D5CDD505-2E9C-101B-9397-08002B2CF9AE}" pid="5" name="Language">
    <vt:lpwstr>En</vt:lpwstr>
  </property>
  <property fmtid="{D5CDD505-2E9C-101B-9397-08002B2CF9AE}" pid="6" name="Description">
    <vt:lpwstr>This document contains information on how to use the OIT PowerPoint template.</vt:lpwstr>
  </property>
  <property fmtid="{D5CDD505-2E9C-101B-9397-08002B2CF9AE}" pid="7" name="Creator">
    <vt:lpwstr>U.S. Department of Veterans Affairs</vt:lpwstr>
  </property>
  <property fmtid="{D5CDD505-2E9C-101B-9397-08002B2CF9AE}" pid="8" name="ContentTypeId">
    <vt:lpwstr>0x01010055716664FDD0DC4DBAE3B642A3059E41</vt:lpwstr>
  </property>
</Properties>
</file>