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0" r:id="rId5"/>
    <p:sldId id="271" r:id="rId6"/>
    <p:sldId id="308" r:id="rId7"/>
    <p:sldId id="309" r:id="rId8"/>
    <p:sldId id="312" r:id="rId9"/>
    <p:sldId id="311" r:id="rId10"/>
    <p:sldId id="313" r:id="rId11"/>
    <p:sldId id="315" r:id="rId12"/>
    <p:sldId id="317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92518" autoAdjust="0"/>
  </p:normalViewPr>
  <p:slideViewPr>
    <p:cSldViewPr snapToGrid="0" snapToObjects="1">
      <p:cViewPr varScale="1">
        <p:scale>
          <a:sx n="87" d="100"/>
          <a:sy n="87" d="100"/>
        </p:scale>
        <p:origin x="1326" y="90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9FEB25-80F0-43FF-88F4-6961C8B6CEC8}" type="datetimeFigureOut">
              <a:rPr lang="en-US"/>
              <a:pPr>
                <a:defRPr/>
              </a:pPr>
              <a:t>4/29/2016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6225AE7-347D-47D0-BF5A-CBFB18B6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399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E9E33-5DDA-4F02-B3B3-C7FB3C312D8C}" type="datetimeFigureOut">
              <a:rPr lang="en-US"/>
              <a:pPr>
                <a:defRPr/>
              </a:pPr>
              <a:t>4/29/2016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74232C-07F8-4C85-A361-8D66B3CA4D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609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CEF36EE8-46A9-44A0-8C41-4C9CD148CA34}" type="slidenum">
              <a:rPr lang="en-US" smtClean="0">
                <a:ea typeface="ＭＳ Ｐゴシック" pitchFamily="34" charset="-128"/>
              </a:rPr>
              <a:pPr>
                <a:defRPr/>
              </a:pPr>
              <a:t>0</a:t>
            </a:fld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3184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820" y="4344110"/>
            <a:ext cx="5028365" cy="4114643"/>
          </a:xfrm>
          <a:noFill/>
        </p:spPr>
        <p:txBody>
          <a:bodyPr wrap="square" lIns="90207" tIns="45104" rIns="90207" bIns="45104" numCol="1" anchor="t" anchorCtr="0" compatLnSpc="1">
            <a:prstTxWarp prst="textNoShape">
              <a:avLst/>
            </a:prstTxWarp>
          </a:bodyPr>
          <a:lstStyle/>
          <a:p>
            <a:pPr defTabSz="902079"/>
            <a:endParaRPr lang="en-US" dirty="0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51367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198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B00C99-AA03-406A-AA0A-1A1C5E95171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57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IA Office of Informatics and Analytics with VA Seal and VA Health Care 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688" y="30163"/>
            <a:ext cx="9064625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1586843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2413135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D30F-1461-4714-9E93-6C44E80CD9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2A99C-D5DD-4C7A-A29B-8203EB20A7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59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59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9CC11-F61C-4755-97AE-AE5A9570DD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4C83-63FF-4E85-B21D-21942F3D1A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1932-F5CC-4E94-9188-CBDD7BF38E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4B8A3-0CF4-4DD7-A0B4-F7FBC27664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C0243-5354-4125-AE80-5F5EF07C44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39138-263F-45FA-A682-877868BDFF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Slide background with light blue circle-star pattern block behind title. Bottom left reads &quot;Veterans Health Administration.&quot;&#10;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pPr>
              <a:defRPr/>
            </a:pPr>
            <a:fld id="{D369D467-D85B-4C19-BF9E-4C1978B1A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0" r:id="rId2"/>
    <p:sldLayoutId id="2147483748" r:id="rId3"/>
    <p:sldLayoutId id="2147483741" r:id="rId4"/>
    <p:sldLayoutId id="2147483742" r:id="rId5"/>
    <p:sldLayoutId id="2147483743" r:id="rId6"/>
    <p:sldLayoutId id="2147483749" r:id="rId7"/>
    <p:sldLayoutId id="2147483744" r:id="rId8"/>
    <p:sldLayoutId id="2147483745" r:id="rId9"/>
    <p:sldLayoutId id="2147483746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Georgia" pitchFamily="1" charset="0"/>
          <a:cs typeface="Georgi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" charset="0"/>
          <a:ea typeface="Georgia" pitchFamily="1" charset="0"/>
          <a:cs typeface="Georgia" pitchFamily="1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Georgia" pitchFamily="1" charset="0"/>
          <a:cs typeface="Georgi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Georgia" pitchFamily="1" charset="0"/>
          <a:cs typeface="Georgi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Georgia" pitchFamily="1" charset="0"/>
          <a:cs typeface="Georgi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Georgia" pitchFamily="1" charset="0"/>
          <a:cs typeface="Georgi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Georgia"/>
          <a:ea typeface="Georgia" pitchFamily="1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338138" y="1462063"/>
            <a:ext cx="8548687" cy="19685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  <a:t>Strategic Investment Management (SIM)</a:t>
            </a:r>
            <a:b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</a:br>
            <a: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  <a:t>Business Architecture (BA)</a:t>
            </a:r>
            <a:b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</a:br>
            <a: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  <a:t/>
            </a:r>
            <a:b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</a:br>
            <a: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  <a:t>Business Reference Architecture (BRA)</a:t>
            </a:r>
            <a:b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</a:br>
            <a:r>
              <a:rPr lang="en-US" dirty="0" smtClean="0">
                <a:latin typeface="Calibri" pitchFamily="34" charset="0"/>
                <a:ea typeface="ＭＳ Ｐゴシック"/>
                <a:cs typeface="Georgia" pitchFamily="18" charset="0"/>
              </a:rPr>
              <a:t>External Mapping Review Process</a:t>
            </a:r>
          </a:p>
        </p:txBody>
      </p:sp>
      <p:sp>
        <p:nvSpPr>
          <p:cNvPr id="18435" name="Subtitle 2"/>
          <p:cNvSpPr>
            <a:spLocks noGrp="1"/>
          </p:cNvSpPr>
          <p:nvPr>
            <p:ph type="subTitle" idx="1"/>
          </p:nvPr>
        </p:nvSpPr>
        <p:spPr>
          <a:xfrm>
            <a:off x="342900" y="3627413"/>
            <a:ext cx="3395663" cy="723900"/>
          </a:xfrm>
        </p:spPr>
        <p:txBody>
          <a:bodyPr/>
          <a:lstStyle/>
          <a:p>
            <a:pPr eaLnBrk="1" hangingPunct="1"/>
            <a:r>
              <a:rPr lang="en-US" sz="1400" dirty="0" smtClean="0">
                <a:ea typeface="ＭＳ Ｐゴシック"/>
                <a:cs typeface="Georgia" pitchFamily="18" charset="0"/>
              </a:rPr>
              <a:t>BRA Unit </a:t>
            </a:r>
          </a:p>
          <a:p>
            <a:pPr eaLnBrk="1" hangingPunct="1"/>
            <a:r>
              <a:rPr lang="en-US" sz="1400" dirty="0" smtClean="0">
                <a:ea typeface="ＭＳ Ｐゴシック"/>
                <a:cs typeface="Georgia" pitchFamily="18" charset="0"/>
              </a:rPr>
              <a:t>BRA Lead Donna Marcum</a:t>
            </a:r>
          </a:p>
          <a:p>
            <a:pPr eaLnBrk="1" hangingPunct="1"/>
            <a:r>
              <a:rPr lang="en-US" sz="1400" dirty="0" smtClean="0">
                <a:ea typeface="ＭＳ Ｐゴシック"/>
                <a:cs typeface="Georgia" pitchFamily="18" charset="0"/>
              </a:rPr>
              <a:t> </a:t>
            </a:r>
            <a:br>
              <a:rPr lang="en-US" sz="1400" dirty="0" smtClean="0">
                <a:ea typeface="ＭＳ Ｐゴシック"/>
                <a:cs typeface="Georgia" pitchFamily="18" charset="0"/>
              </a:rPr>
            </a:br>
            <a:endParaRPr lang="en-US" sz="1400" dirty="0" smtClean="0">
              <a:ea typeface="ＭＳ Ｐゴシック"/>
              <a:cs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" y="6226175"/>
            <a:ext cx="35734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ea typeface="ＭＳ Ｐゴシック" pitchFamily="1" charset="-128"/>
              </a:rPr>
              <a:t>May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1" charset="-128"/>
                <a:cs typeface="+mn-cs"/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ea typeface="ＭＳ Ｐゴシック" pitchFamily="1" charset="-128"/>
              </a:rPr>
              <a:t>26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1" charset="-128"/>
                <a:cs typeface="+mn-cs"/>
              </a:rPr>
              <a:t>,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1" charset="-128"/>
                <a:cs typeface="+mn-cs"/>
              </a:rPr>
              <a:t>2016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1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04850" y="-42863"/>
            <a:ext cx="7391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marL="227013" indent="-227013" defTabSz="914400">
              <a:defRPr/>
            </a:pPr>
            <a:endParaRPr lang="en-US" sz="3200" dirty="0">
              <a:solidFill>
                <a:schemeClr val="bg1"/>
              </a:solidFill>
              <a:latin typeface="Franklin Gothic Book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716818"/>
            <a:ext cx="765003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 smtClean="0">
                <a:solidFill>
                  <a:schemeClr val="bg1"/>
                </a:solidFill>
                <a:latin typeface="Georgia" pitchFamily="18" charset="0"/>
              </a:rPr>
              <a:t>BRA External Mapping Review Process Overview</a:t>
            </a:r>
          </a:p>
          <a:p>
            <a:pPr eaLnBrk="0" hangingPunct="0"/>
            <a:r>
              <a:rPr lang="en-US" sz="2400" i="1" dirty="0" smtClean="0">
                <a:solidFill>
                  <a:schemeClr val="bg1"/>
                </a:solidFill>
                <a:latin typeface="Georgia" pitchFamily="18" charset="0"/>
              </a:rPr>
              <a:t>Agenda</a:t>
            </a:r>
            <a:endParaRPr lang="en-US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Rectangle 5" descr="Object Area for Auto Layouts"/>
          <p:cNvSpPr>
            <a:spLocks noGrp="1" noChangeArrowheads="1"/>
          </p:cNvSpPr>
          <p:nvPr>
            <p:ph idx="1"/>
          </p:nvPr>
        </p:nvSpPr>
        <p:spPr>
          <a:xfrm>
            <a:off x="257175" y="1641728"/>
            <a:ext cx="8610600" cy="4190513"/>
          </a:xfrm>
        </p:spPr>
        <p:txBody>
          <a:bodyPr lIns="91427" tIns="45713" rIns="91427" bIns="45713"/>
          <a:lstStyle/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 smtClean="0">
              <a:ea typeface="ＭＳ Ｐゴシック"/>
              <a:cs typeface="ＭＳ Ｐゴシック"/>
            </a:endParaRPr>
          </a:p>
          <a:p>
            <a:pPr defTabSz="914400" eaLnBrk="1" hangingPunct="1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ea typeface="ＭＳ Ｐゴシック"/>
                <a:cs typeface="ＭＳ Ｐゴシック"/>
              </a:rPr>
              <a:t>BRA External Mapping Review Process</a:t>
            </a:r>
          </a:p>
          <a:p>
            <a:pPr defTabSz="914400">
              <a:lnSpc>
                <a:spcPct val="85000"/>
              </a:lnSpc>
              <a:spcAft>
                <a:spcPct val="50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ea typeface="ＭＳ Ｐゴシック"/>
                <a:cs typeface="ＭＳ Ｐゴシック"/>
              </a:rPr>
              <a:t>Next Steps</a:t>
            </a:r>
          </a:p>
          <a:p>
            <a:pPr marL="457200" indent="-457200" defTabSz="914400">
              <a:lnSpc>
                <a:spcPct val="85000"/>
              </a:lnSpc>
              <a:spcAft>
                <a:spcPct val="50000"/>
              </a:spcAft>
              <a:buFont typeface="Arial" charset="0"/>
              <a:buChar char="–"/>
            </a:pPr>
            <a:endParaRPr lang="en-US" sz="2400" dirty="0" smtClean="0">
              <a:ea typeface="ＭＳ Ｐゴシック"/>
              <a:cs typeface="ＭＳ Ｐゴシック"/>
            </a:endParaRPr>
          </a:p>
          <a:p>
            <a:pPr marL="457200" indent="-457200" defTabSz="914400" eaLnBrk="1" hangingPunct="1">
              <a:lnSpc>
                <a:spcPct val="85000"/>
              </a:lnSpc>
              <a:spcAft>
                <a:spcPct val="50000"/>
              </a:spcAft>
              <a:buNone/>
            </a:pPr>
            <a:endParaRPr lang="en-US" sz="2400" dirty="0" smtClean="0">
              <a:ea typeface="ＭＳ Ｐゴシック"/>
              <a:cs typeface="ＭＳ Ｐゴシック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40-981D-41E3-BACA-35891BDE293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814" y="1955506"/>
            <a:ext cx="8623005" cy="4226219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dirty="0"/>
              <a:t>Business Reference Architecture (BRA) </a:t>
            </a:r>
            <a:r>
              <a:rPr lang="en-US" sz="2200" dirty="0" smtClean="0"/>
              <a:t>External Mapping Review Process overview briefing is designed to:</a:t>
            </a:r>
          </a:p>
          <a:p>
            <a:pPr marL="342900" lvl="1" indent="-34290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200" dirty="0" smtClean="0"/>
              <a:t>Present an overview of the BRA External Mapping Review Process</a:t>
            </a:r>
            <a:endParaRPr lang="en-US" sz="2200" dirty="0"/>
          </a:p>
          <a:p>
            <a:pPr>
              <a:buClr>
                <a:srgbClr val="0070C0"/>
              </a:buClr>
            </a:pPr>
            <a:r>
              <a:rPr lang="en-US" sz="2200" dirty="0" smtClean="0"/>
              <a:t>Answer questions about the BRA External Mapping Review Process and provide additional information, as needed</a:t>
            </a:r>
          </a:p>
          <a:p>
            <a:pPr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As a result, Business Architecture (BA) stakeholders will be knowledgeable about the BRA External Mapping Review process.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9328" y="722834"/>
            <a:ext cx="739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 smtClean="0">
                <a:solidFill>
                  <a:schemeClr val="bg1"/>
                </a:solidFill>
                <a:latin typeface="Georgia" pitchFamily="18" charset="0"/>
              </a:rPr>
              <a:t>BRA External </a:t>
            </a:r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Mapping Review Process Overview</a:t>
            </a:r>
          </a:p>
          <a:p>
            <a:pPr eaLnBrk="0" hangingPunct="0"/>
            <a:r>
              <a:rPr lang="en-US" sz="2400" i="1" dirty="0" smtClean="0">
                <a:solidFill>
                  <a:schemeClr val="bg1"/>
                </a:solidFill>
                <a:latin typeface="Georgia" pitchFamily="18" charset="0"/>
              </a:rPr>
              <a:t>Expected Outcome</a:t>
            </a:r>
            <a:endParaRPr lang="en-US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8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93F90-F41A-D14C-8590-4CF6DE69AE5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5153" y="733720"/>
            <a:ext cx="86383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2700000" algn="ctr" rotWithShape="0">
              <a:srgbClr val="808080">
                <a:alpha val="50000"/>
              </a:srgbClr>
            </a:outerShdw>
          </a:effectLst>
        </p:spPr>
        <p:txBody>
          <a:bodyPr lIns="91427" tIns="45713" rIns="91427" bIns="45713" anchor="ctr"/>
          <a:lstStyle/>
          <a:p>
            <a:pPr eaLnBrk="0" hangingPunct="0"/>
            <a:r>
              <a:rPr lang="en-US" sz="2400" dirty="0" smtClean="0">
                <a:solidFill>
                  <a:schemeClr val="bg1"/>
                </a:solidFill>
                <a:latin typeface="Georgia" pitchFamily="18" charset="0"/>
              </a:rPr>
              <a:t>BRA External </a:t>
            </a:r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Mapping Review Process Overview</a:t>
            </a:r>
          </a:p>
          <a:p>
            <a:pPr eaLnBrk="0" hangingPunct="0"/>
            <a:r>
              <a:rPr lang="en-US" sz="2400" i="1" dirty="0" smtClean="0">
                <a:solidFill>
                  <a:schemeClr val="bg1"/>
                </a:solidFill>
                <a:latin typeface="Georgia" pitchFamily="18" charset="0"/>
              </a:rPr>
              <a:t>Purpose</a:t>
            </a:r>
            <a:endParaRPr lang="en-US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65814" y="1955506"/>
            <a:ext cx="8623005" cy="4226219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Georgia"/>
              </a:rPr>
              <a:t>The BRA </a:t>
            </a:r>
            <a:r>
              <a:rPr lang="en-US" sz="2200" dirty="0" smtClean="0">
                <a:latin typeface="+mn-lt"/>
                <a:ea typeface="ＭＳ Ｐゴシック" charset="0"/>
                <a:cs typeface="Georgia"/>
              </a:rPr>
              <a:t>External </a:t>
            </a:r>
            <a:r>
              <a:rPr lang="en-US" sz="2200" dirty="0">
                <a:latin typeface="+mn-lt"/>
                <a:ea typeface="ＭＳ Ｐゴシック" charset="0"/>
                <a:cs typeface="Georgia"/>
              </a:rPr>
              <a:t>Mapping Review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Georgia"/>
              </a:rPr>
              <a:t>process:</a:t>
            </a:r>
          </a:p>
          <a:p>
            <a:pPr marL="342900" lvl="1" indent="-342900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Assists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 BA stakeholders in utilizing architecture products to </a:t>
            </a:r>
            <a:r>
              <a:rPr lang="en-US" sz="2200" dirty="0">
                <a:latin typeface="+mn-lt"/>
                <a:ea typeface="Georgia" charset="0"/>
                <a:cs typeface="Georgia"/>
              </a:rPr>
              <a:t>develop </a:t>
            </a:r>
            <a:r>
              <a:rPr lang="en-US" sz="2200" dirty="0" smtClean="0">
                <a:latin typeface="+mn-lt"/>
                <a:ea typeface="Georgia" charset="0"/>
                <a:cs typeface="Georgia"/>
              </a:rPr>
              <a:t>architectural mappings</a:t>
            </a:r>
          </a:p>
          <a:p>
            <a:pPr marL="342900" lvl="1" indent="-342900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latin typeface="+mn-lt"/>
                <a:ea typeface="Georgia" charset="0"/>
                <a:cs typeface="Georgia"/>
              </a:rPr>
              <a:t>Increases </a:t>
            </a:r>
            <a:r>
              <a:rPr lang="en-US" sz="2200" dirty="0">
                <a:latin typeface="+mn-lt"/>
                <a:ea typeface="Georgia" charset="0"/>
                <a:cs typeface="Georgia"/>
              </a:rPr>
              <a:t>collaboration between BRA and subject matter experts within VA/VHA on creating and utilizing the business architecture</a:t>
            </a:r>
          </a:p>
          <a:p>
            <a:pPr marL="342900" lvl="1" indent="-342900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Georgia" charset="0"/>
                <a:cs typeface="Georgia"/>
              </a:rPr>
              <a:t>Supports </a:t>
            </a:r>
            <a:r>
              <a:rPr lang="en-US" sz="2200" dirty="0">
                <a:latin typeface="+mn-lt"/>
                <a:ea typeface="Georgia" charset="0"/>
                <a:cs typeface="Georgia"/>
              </a:rPr>
              <a:t>use of BRA Mapping Guidelines and Principles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eorgia" charset="0"/>
              <a:cs typeface="Georgia"/>
            </a:endParaRPr>
          </a:p>
          <a:p>
            <a:pPr marL="342900" marR="0" lvl="1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Establishes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eorgia" charset="0"/>
                <a:cs typeface="Georgia"/>
              </a:rPr>
              <a:t> quality assurance processes around external</a:t>
            </a:r>
            <a:r>
              <a:rPr lang="en-US" sz="2200" dirty="0" smtClean="0">
                <a:latin typeface="+mn-lt"/>
                <a:ea typeface="Georgia" charset="0"/>
                <a:cs typeface="Georgia"/>
              </a:rPr>
              <a:t> mapping efforts that become part of the architecture</a:t>
            </a:r>
          </a:p>
          <a:p>
            <a:pPr marL="0" marR="0" lvl="1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eorgia" charset="0"/>
              <a:cs typeface="Georgi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7713" y="5356002"/>
            <a:ext cx="8474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Ultimately this process facilitates the creation of high </a:t>
            </a:r>
            <a:r>
              <a:rPr lang="en-US" b="1" dirty="0"/>
              <a:t>quality, architect-reviewed </a:t>
            </a:r>
            <a:r>
              <a:rPr lang="en-US" b="1" dirty="0" smtClean="0"/>
              <a:t>mappings.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4476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BRA External </a:t>
            </a:r>
            <a:r>
              <a:rPr lang="en-US" dirty="0">
                <a:latin typeface="Georgia" pitchFamily="18" charset="0"/>
              </a:rPr>
              <a:t>Mapping Review Process Overview</a:t>
            </a:r>
            <a:br>
              <a:rPr lang="en-US" dirty="0">
                <a:latin typeface="Georgia" pitchFamily="18" charset="0"/>
              </a:rPr>
            </a:br>
            <a:r>
              <a:rPr lang="en-US" i="1" dirty="0" smtClean="0">
                <a:latin typeface="Georgia" pitchFamily="18" charset="0"/>
              </a:rPr>
              <a:t>High Level 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391932-F5CC-4E94-9188-CBDD7BF38E9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72" y="1841984"/>
            <a:ext cx="8566519" cy="404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89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82359" y="1706445"/>
            <a:ext cx="3806459" cy="4748784"/>
          </a:xfrm>
        </p:spPr>
        <p:txBody>
          <a:bodyPr>
            <a:noAutofit/>
          </a:bodyPr>
          <a:lstStyle/>
          <a:p>
            <a:pPr>
              <a:buClr>
                <a:srgbClr val="0070C0"/>
              </a:buClr>
            </a:pPr>
            <a:r>
              <a:rPr lang="en-US" sz="1600" dirty="0" smtClean="0"/>
              <a:t>BRA receives communication that  External Mapping </a:t>
            </a:r>
            <a:r>
              <a:rPr lang="en-US" sz="1600" dirty="0"/>
              <a:t>T</a:t>
            </a:r>
            <a:r>
              <a:rPr lang="en-US" sz="1600" dirty="0" smtClean="0"/>
              <a:t>eam outside of BA plans to align a product to a BA artifact</a:t>
            </a:r>
          </a:p>
          <a:p>
            <a:pPr>
              <a:buClr>
                <a:srgbClr val="0070C0"/>
              </a:buClr>
            </a:pPr>
            <a:r>
              <a:rPr lang="en-US" sz="1600" dirty="0" smtClean="0"/>
              <a:t>BRA shares mapping guidelines with External Mapping Team (</a:t>
            </a:r>
            <a:r>
              <a:rPr lang="en-US" sz="1600" i="1" dirty="0" smtClean="0"/>
              <a:t>quality control checkpoint</a:t>
            </a:r>
            <a:r>
              <a:rPr lang="en-US" sz="1600" dirty="0" smtClean="0"/>
              <a:t>)</a:t>
            </a:r>
          </a:p>
          <a:p>
            <a:pPr>
              <a:buClr>
                <a:srgbClr val="0070C0"/>
              </a:buClr>
            </a:pPr>
            <a:r>
              <a:rPr lang="en-US" sz="1600" dirty="0" smtClean="0"/>
              <a:t>External Mapping </a:t>
            </a:r>
            <a:r>
              <a:rPr lang="en-US" sz="1600" dirty="0"/>
              <a:t>T</a:t>
            </a:r>
            <a:r>
              <a:rPr lang="en-US" sz="1600" dirty="0" smtClean="0"/>
              <a:t>eam leverages the guidelines to develop business rules and creates draft mapping product </a:t>
            </a:r>
            <a:r>
              <a:rPr lang="en-US" sz="1600" dirty="0"/>
              <a:t>(</a:t>
            </a:r>
            <a:r>
              <a:rPr lang="en-US" sz="1600" i="1" dirty="0"/>
              <a:t>quality control checkpoint</a:t>
            </a:r>
            <a:r>
              <a:rPr lang="en-US" sz="1600" dirty="0"/>
              <a:t>)</a:t>
            </a:r>
            <a:endParaRPr lang="en-US" sz="1600" dirty="0" smtClean="0"/>
          </a:p>
          <a:p>
            <a:pPr>
              <a:buClr>
                <a:srgbClr val="0070C0"/>
              </a:buClr>
            </a:pPr>
            <a:r>
              <a:rPr lang="en-US" sz="1600" dirty="0" smtClean="0"/>
              <a:t>External Mapping </a:t>
            </a:r>
            <a:r>
              <a:rPr lang="en-US" sz="1600" dirty="0"/>
              <a:t>T</a:t>
            </a:r>
            <a:r>
              <a:rPr lang="en-US" sz="1600" dirty="0" smtClean="0"/>
              <a:t>eam solicits mapping assistance from BRA on draft mapping product, as needed </a:t>
            </a:r>
            <a:r>
              <a:rPr lang="en-US" sz="1600" i="1" dirty="0" smtClean="0"/>
              <a:t>(quality assurance checkpoint)</a:t>
            </a:r>
          </a:p>
          <a:p>
            <a:pPr>
              <a:buClr>
                <a:srgbClr val="0070C0"/>
              </a:buClr>
            </a:pPr>
            <a:r>
              <a:rPr lang="en-US" sz="1600" dirty="0" smtClean="0"/>
              <a:t>BRA provides mapping assistance, as needed </a:t>
            </a:r>
            <a:r>
              <a:rPr lang="en-US" sz="1600" i="1" dirty="0" smtClean="0"/>
              <a:t>(quality assurance checkpoint)</a:t>
            </a:r>
          </a:p>
          <a:p>
            <a:pPr>
              <a:buClr>
                <a:srgbClr val="0070C0"/>
              </a:buClr>
            </a:pPr>
            <a:r>
              <a:rPr lang="en-US" sz="1600" dirty="0" smtClean="0"/>
              <a:t>External Mapping Team creates final draft mapping product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BRA External </a:t>
            </a:r>
            <a:r>
              <a:rPr lang="en-US" dirty="0">
                <a:latin typeface="Georgia" pitchFamily="18" charset="0"/>
              </a:rPr>
              <a:t>Mapping Review Process Overview</a:t>
            </a:r>
            <a:br>
              <a:rPr lang="en-US" dirty="0">
                <a:latin typeface="Georgia" pitchFamily="18" charset="0"/>
              </a:rPr>
            </a:br>
            <a:r>
              <a:rPr lang="en-US" i="1" dirty="0" smtClean="0">
                <a:latin typeface="Georgia" pitchFamily="18" charset="0"/>
              </a:rPr>
              <a:t>Detailed 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391932-F5CC-4E94-9188-CBDD7BF38E9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8"/>
          <a:stretch/>
        </p:blipFill>
        <p:spPr bwMode="auto">
          <a:xfrm>
            <a:off x="435016" y="1786270"/>
            <a:ext cx="4602276" cy="4306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0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67423" y="1701208"/>
            <a:ext cx="3732028" cy="4913905"/>
          </a:xfrm>
          <a:solidFill>
            <a:srgbClr val="FFFFFF"/>
          </a:solidFill>
          <a:ln>
            <a:noFill/>
          </a:ln>
        </p:spPr>
        <p:txBody>
          <a:bodyPr>
            <a:normAutofit fontScale="92500"/>
          </a:bodyPr>
          <a:lstStyle/>
          <a:p>
            <a:pPr marL="285750" indent="-285750"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External Mapping Team will determine if </a:t>
            </a:r>
            <a:r>
              <a:rPr lang="en-US" dirty="0" smtClean="0"/>
              <a:t>they require BRA review of the final draft mapping product </a:t>
            </a:r>
            <a:r>
              <a:rPr lang="en-US" i="1" dirty="0" smtClean="0"/>
              <a:t>(quality assurance checkpoint)</a:t>
            </a:r>
            <a:endParaRPr lang="en-US" dirty="0" smtClean="0"/>
          </a:p>
          <a:p>
            <a:pPr marL="285750" indent="-285750"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If the mapping product will be published in the Business Architecture Repository (BAR), BRA (in collaboration with other BA architects) will review the final draft mapping product </a:t>
            </a:r>
            <a:r>
              <a:rPr lang="en-US" i="1" dirty="0" smtClean="0"/>
              <a:t>(</a:t>
            </a:r>
            <a:r>
              <a:rPr lang="en-US" i="1" dirty="0"/>
              <a:t>quality control </a:t>
            </a:r>
            <a:r>
              <a:rPr lang="en-US" i="1" dirty="0" smtClean="0"/>
              <a:t>checkpoint)</a:t>
            </a:r>
            <a:endParaRPr lang="en-US" i="1" dirty="0"/>
          </a:p>
          <a:p>
            <a:pPr marL="285750" indent="-285750"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If BRA review is conducted, BRA will share feedback with the External Mapping Team </a:t>
            </a:r>
            <a:r>
              <a:rPr lang="en-US" i="1" dirty="0"/>
              <a:t>(quality assurance checkpoint</a:t>
            </a:r>
            <a:r>
              <a:rPr lang="en-US" i="1" dirty="0" smtClean="0"/>
              <a:t>)</a:t>
            </a:r>
            <a:endParaRPr lang="en-US" dirty="0" smtClean="0"/>
          </a:p>
          <a:p>
            <a:pPr marL="285750" indent="-285750"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External Mapping </a:t>
            </a:r>
            <a:r>
              <a:rPr lang="en-US" dirty="0"/>
              <a:t>T</a:t>
            </a:r>
            <a:r>
              <a:rPr lang="en-US" dirty="0" smtClean="0"/>
              <a:t>eam will create the final mapping product </a:t>
            </a:r>
            <a:r>
              <a:rPr lang="en-US" i="1" dirty="0" smtClean="0"/>
              <a:t>(</a:t>
            </a:r>
            <a:r>
              <a:rPr lang="en-US" i="1" dirty="0"/>
              <a:t>quality </a:t>
            </a:r>
            <a:r>
              <a:rPr lang="en-US" i="1" dirty="0" smtClean="0"/>
              <a:t>assurance checkpoint)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BRA External </a:t>
            </a:r>
            <a:r>
              <a:rPr lang="en-US" dirty="0">
                <a:latin typeface="Georgia" pitchFamily="18" charset="0"/>
              </a:rPr>
              <a:t>Mapping Review Process Overview</a:t>
            </a:r>
            <a:br>
              <a:rPr lang="en-US" dirty="0">
                <a:latin typeface="Georgia" pitchFamily="18" charset="0"/>
              </a:rPr>
            </a:br>
            <a:r>
              <a:rPr lang="en-US" i="1" dirty="0">
                <a:latin typeface="Georgia" pitchFamily="18" charset="0"/>
              </a:rPr>
              <a:t>Detailed </a:t>
            </a:r>
            <a:r>
              <a:rPr lang="en-US" i="1" dirty="0" smtClean="0">
                <a:latin typeface="Georgia" pitchFamily="18" charset="0"/>
              </a:rPr>
              <a:t>View (cont.)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3C0243-5354-4125-AE80-5F5EF07C44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34" y="1945758"/>
            <a:ext cx="4819632" cy="409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1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731644" y="1880338"/>
            <a:ext cx="3008313" cy="4128866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Mapping can be an iterative process.  BRA will work with each External Mapping </a:t>
            </a:r>
            <a:r>
              <a:rPr lang="en-US" dirty="0"/>
              <a:t>T</a:t>
            </a:r>
            <a:r>
              <a:rPr lang="en-US" dirty="0" smtClean="0"/>
              <a:t>eam to discuss expectations for mapping assistance.  The External Mapping </a:t>
            </a:r>
            <a:r>
              <a:rPr lang="en-US" dirty="0"/>
              <a:t>T</a:t>
            </a:r>
            <a:r>
              <a:rPr lang="en-US" dirty="0" smtClean="0"/>
              <a:t>eam may decide to periodically send </a:t>
            </a:r>
            <a:r>
              <a:rPr lang="en-US" dirty="0"/>
              <a:t>initial and/or final </a:t>
            </a:r>
            <a:r>
              <a:rPr lang="en-US" dirty="0" smtClean="0"/>
              <a:t>mapping products to BRA for review as part of the </a:t>
            </a:r>
            <a:r>
              <a:rPr lang="en-US" i="1" dirty="0" smtClean="0"/>
              <a:t>quality assurance process</a:t>
            </a:r>
            <a:r>
              <a:rPr lang="en-US" dirty="0" smtClean="0"/>
              <a:t>.  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BRA External </a:t>
            </a:r>
            <a:r>
              <a:rPr lang="en-US" dirty="0">
                <a:latin typeface="Georgia" pitchFamily="18" charset="0"/>
              </a:rPr>
              <a:t>Mapping Review Process Overview</a:t>
            </a:r>
            <a:br>
              <a:rPr lang="en-US" dirty="0">
                <a:latin typeface="Georgia" pitchFamily="18" charset="0"/>
              </a:rPr>
            </a:br>
            <a:r>
              <a:rPr lang="en-US" i="1" dirty="0">
                <a:latin typeface="Georgia" pitchFamily="18" charset="0"/>
              </a:rPr>
              <a:t>Detailed </a:t>
            </a:r>
            <a:r>
              <a:rPr lang="en-US" i="1" dirty="0" smtClean="0">
                <a:latin typeface="Georgia" pitchFamily="18" charset="0"/>
              </a:rPr>
              <a:t>View (cont.)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3C0243-5354-4125-AE80-5F5EF07C44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35" y="2219689"/>
            <a:ext cx="5335285" cy="21847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71315" y="2977112"/>
            <a:ext cx="1211588" cy="1010093"/>
          </a:xfrm>
          <a:prstGeom prst="rect">
            <a:avLst/>
          </a:prstGeom>
          <a:noFill/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2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70C0"/>
              </a:buClr>
            </a:pPr>
            <a:r>
              <a:rPr lang="en-US" sz="2000" dirty="0" smtClean="0"/>
              <a:t>Obtain stakeholder feedback on process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Discuss collaboration points for mapping reviews: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Frequency of reviews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Mapping guidelines and user defined rules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Format for mapping results and comments</a:t>
            </a:r>
          </a:p>
          <a:p>
            <a:pPr lvl="1">
              <a:buClr>
                <a:srgbClr val="0070C0"/>
              </a:buClr>
            </a:pPr>
            <a:r>
              <a:rPr lang="en-US" sz="1800" dirty="0" smtClean="0"/>
              <a:t>Comment adjudication process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3C0243-5354-4125-AE80-5F5EF07C44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42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D87A047C69CF4B8190F89D0CC032B9" ma:contentTypeVersion="0" ma:contentTypeDescription="Create a new document." ma:contentTypeScope="" ma:versionID="2d2584fb2c209e2dbd4a3b52711867c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B7516-9B70-41BF-A359-F2145A5DAC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5081D1-DDB3-4CC7-A4BE-0E220ED062DD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89C31AE-D016-4A40-B7BD-80715BDA1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3839</TotalTime>
  <Words>478</Words>
  <Application>Microsoft Office PowerPoint</Application>
  <PresentationFormat>On-screen Show (4:3)</PresentationFormat>
  <Paragraphs>57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Franklin Gothic Book</vt:lpstr>
      <vt:lpstr>Georgia</vt:lpstr>
      <vt:lpstr>Wingdings</vt:lpstr>
      <vt:lpstr>Office Theme</vt:lpstr>
      <vt:lpstr>Strategic Investment Management (SIM) Business Architecture (BA)  Business Reference Architecture (BRA) External Mapping Review Process</vt:lpstr>
      <vt:lpstr>PowerPoint Presentation</vt:lpstr>
      <vt:lpstr>PowerPoint Presentation</vt:lpstr>
      <vt:lpstr>PowerPoint Presentation</vt:lpstr>
      <vt:lpstr>BRA External Mapping Review Process Overview High Level View</vt:lpstr>
      <vt:lpstr>BRA External Mapping Review Process Overview Detailed View</vt:lpstr>
      <vt:lpstr>BRA External Mapping Review Process Overview Detailed View (cont.)</vt:lpstr>
      <vt:lpstr>BRA External Mapping Review Process Overview Detailed View (cont.)</vt:lpstr>
      <vt:lpstr>Next Steps</vt:lpstr>
    </vt:vector>
  </TitlesOfParts>
  <Company>Department of Veterans Affairs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OIA PowerPoint Presentation</dc:title>
  <dc:subject>template</dc:subject>
  <dc:creator>VHA Office of Informatics and Analytics</dc:creator>
  <dc:description>This is a template. Please update the file properties to include the full title, author, subject and keywords</dc:description>
  <cp:lastModifiedBy>Louise Golerbrittain</cp:lastModifiedBy>
  <cp:revision>282</cp:revision>
  <cp:lastPrinted>2012-07-06T16:06:14Z</cp:lastPrinted>
  <dcterms:created xsi:type="dcterms:W3CDTF">2011-05-12T19:56:03Z</dcterms:created>
  <dcterms:modified xsi:type="dcterms:W3CDTF">2016-04-29T21:35:40Z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0x010100717E7E181B547746B5E093A6EE6666FA</vt:lpwstr>
  </property>
  <property fmtid="{D5CDD505-2E9C-101B-9397-08002B2CF9AE}" pid="3" name="Document Type">
    <vt:lpwstr>Work Product (Final)</vt:lpwstr>
  </property>
  <property fmtid="{D5CDD505-2E9C-101B-9397-08002B2CF9AE}" pid="4" name="Archive">
    <vt:lpwstr>0</vt:lpwstr>
  </property>
  <property fmtid="{D5CDD505-2E9C-101B-9397-08002B2CF9AE}" pid="5" name="Related Deliverable">
    <vt:lpwstr>VHA Identity and Print and Online Style Guide</vt:lpwstr>
  </property>
  <property fmtid="{D5CDD505-2E9C-101B-9397-08002B2CF9AE}" pid="6" name="Acceptance Form Complete">
    <vt:lpwstr>0</vt:lpwstr>
  </property>
</Properties>
</file>