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52" r:id="rId4"/>
    <p:sldMasterId id="2147483658" r:id="rId5"/>
    <p:sldMasterId id="2147483664" r:id="rId6"/>
    <p:sldMasterId id="2147483668" r:id="rId7"/>
  </p:sldMasterIdLst>
  <p:notesMasterIdLst>
    <p:notesMasterId r:id="rId21"/>
  </p:notesMasterIdLst>
  <p:handoutMasterIdLst>
    <p:handoutMasterId r:id="rId22"/>
  </p:handoutMasterIdLst>
  <p:sldIdLst>
    <p:sldId id="377" r:id="rId8"/>
    <p:sldId id="451" r:id="rId9"/>
    <p:sldId id="430" r:id="rId10"/>
    <p:sldId id="458" r:id="rId11"/>
    <p:sldId id="453" r:id="rId12"/>
    <p:sldId id="469" r:id="rId13"/>
    <p:sldId id="452" r:id="rId14"/>
    <p:sldId id="474" r:id="rId15"/>
    <p:sldId id="459" r:id="rId16"/>
    <p:sldId id="471" r:id="rId17"/>
    <p:sldId id="461" r:id="rId18"/>
    <p:sldId id="472" r:id="rId19"/>
    <p:sldId id="473" r:id="rId20"/>
  </p:sldIdLst>
  <p:sldSz cx="9144000" cy="6858000" type="screen4x3"/>
  <p:notesSz cx="6950075" cy="92360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4234">
          <p15:clr>
            <a:srgbClr val="A4A3A4"/>
          </p15:clr>
        </p15:guide>
        <p15:guide id="2" pos="333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herinelawyer" initials="" lastIdx="1" clrIdx="0"/>
  <p:cmAuthor id="1" name="Saba Hasan" initials="SH" lastIdx="2" clrIdx="1"/>
  <p:cmAuthor id="2" name="EIE Desktop Technologies" initials="EDT" lastIdx="1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0000"/>
    <a:srgbClr val="0066CC"/>
    <a:srgbClr val="33CCFF"/>
    <a:srgbClr val="66FFFF"/>
    <a:srgbClr val="C0C0C0"/>
    <a:srgbClr val="DDDDDD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926" autoAdjust="0"/>
    <p:restoredTop sz="76109" autoAdjust="0"/>
  </p:normalViewPr>
  <p:slideViewPr>
    <p:cSldViewPr snapToGrid="0">
      <p:cViewPr varScale="1">
        <p:scale>
          <a:sx n="86" d="100"/>
          <a:sy n="86" d="100"/>
        </p:scale>
        <p:origin x="2076" y="96"/>
      </p:cViewPr>
      <p:guideLst>
        <p:guide orient="horz" pos="4234"/>
        <p:guide pos="33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728" y="-102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28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fld id="{CBF98D7D-E51A-46D4-8201-EC617F09ADE8}" type="datetime1">
              <a:rPr lang="en-US"/>
              <a:pPr>
                <a:defRPr/>
              </a:pPr>
              <a:t>11/12/2016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28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fld id="{40419C5A-9818-44E6-9DEA-E91ED845E6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8976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28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fld id="{39336585-E78A-4D9C-8983-249732E68BF8}" type="datetime1">
              <a:rPr lang="en-US"/>
              <a:pPr>
                <a:defRPr/>
              </a:pPr>
              <a:t>11/12/2016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28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fld id="{A1B00C99-AA03-406A-AA0A-1A1C5E9517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7405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8" charset="-128"/>
        <a:cs typeface="ＭＳ Ｐゴシック" pitchFamily="2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8" charset="-128"/>
        <a:cs typeface="ＭＳ Ｐゴシック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8" charset="-128"/>
        <a:cs typeface="ＭＳ Ｐゴシック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8" charset="-128"/>
        <a:cs typeface="ＭＳ Ｐゴシック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8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ea typeface="ＭＳ Ｐゴシック"/>
              <a:cs typeface="ＭＳ Ｐゴシック"/>
            </a:endParaRPr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98684C9-AE4A-4678-B3E9-AAD9FCAFB208}" type="slidenum">
              <a:rPr lang="en-US" smtClean="0">
                <a:latin typeface="Calibri" pitchFamily="34" charset="0"/>
                <a:ea typeface="ＭＳ Ｐゴシック"/>
                <a:cs typeface="ＭＳ Ｐゴシック"/>
              </a:rPr>
              <a:pPr/>
              <a:t>0</a:t>
            </a:fld>
            <a:endParaRPr lang="en-US">
              <a:latin typeface="Calibri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51654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7102" y="4387852"/>
            <a:ext cx="5095875" cy="4156075"/>
          </a:xfrm>
          <a:noFill/>
        </p:spPr>
        <p:txBody>
          <a:bodyPr wrap="square" lIns="91251" tIns="45626" rIns="91251" bIns="45626" numCol="1" anchor="t" anchorCtr="0" compatLnSpc="1">
            <a:prstTxWarp prst="textNoShape">
              <a:avLst/>
            </a:prstTxWarp>
          </a:bodyPr>
          <a:lstStyle/>
          <a:p>
            <a:pPr defTabSz="912516"/>
            <a:endParaRPr lang="en-US" dirty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44348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B00C99-AA03-406A-AA0A-1A1C5E95171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257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7102" y="4387852"/>
            <a:ext cx="5095875" cy="4156075"/>
          </a:xfrm>
          <a:noFill/>
        </p:spPr>
        <p:txBody>
          <a:bodyPr wrap="square" lIns="91251" tIns="45626" rIns="91251" bIns="45626" numCol="1" anchor="t" anchorCtr="0" compatLnSpc="1">
            <a:prstTxWarp prst="textNoShape">
              <a:avLst/>
            </a:prstTxWarp>
          </a:bodyPr>
          <a:lstStyle/>
          <a:p>
            <a:pPr defTabSz="912516"/>
            <a:endParaRPr lang="en-US" dirty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5130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B00C99-AA03-406A-AA0A-1A1C5E95171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257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7102" y="4387852"/>
            <a:ext cx="5095875" cy="4156075"/>
          </a:xfrm>
          <a:noFill/>
        </p:spPr>
        <p:txBody>
          <a:bodyPr wrap="square" lIns="91251" tIns="45626" rIns="91251" bIns="45626" numCol="1" anchor="t" anchorCtr="0" compatLnSpc="1">
            <a:prstTxWarp prst="textNoShape">
              <a:avLst/>
            </a:prstTxWarp>
          </a:bodyPr>
          <a:lstStyle/>
          <a:p>
            <a:pPr defTabSz="912516"/>
            <a:endParaRPr lang="en-US" dirty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23367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ea typeface="ＭＳ Ｐゴシック" pitchFamily="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73139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ea typeface="ＭＳ Ｐゴシック" pitchFamily="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9078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7102" y="4387852"/>
            <a:ext cx="5095875" cy="4156075"/>
          </a:xfrm>
          <a:noFill/>
        </p:spPr>
        <p:txBody>
          <a:bodyPr wrap="square" lIns="91251" tIns="45626" rIns="91251" bIns="45626" numCol="1" anchor="t" anchorCtr="0" compatLnSpc="1">
            <a:prstTxWarp prst="textNoShape">
              <a:avLst/>
            </a:prstTxWarp>
          </a:bodyPr>
          <a:lstStyle/>
          <a:p>
            <a:pPr defTabSz="912516"/>
            <a:endParaRPr lang="en-US" dirty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7252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HI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20182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A5BEE-C26E-488C-9889-56038F2C8E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3322"/>
            <a:ext cx="4038600" cy="420284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3322"/>
            <a:ext cx="4038600" cy="420284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CAB98-9D83-492E-8368-C7175A3158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237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2139"/>
            <a:ext cx="4040188" cy="37060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237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2139"/>
            <a:ext cx="4041775" cy="37060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C8036-696E-4188-A6AA-7FE09813F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AF43B-DC5F-4813-A4DA-17F2F6C13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0341D-E8BE-4F86-965D-1FB71959D2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97295"/>
            <a:ext cx="5111750" cy="41288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296"/>
            <a:ext cx="3008313" cy="4128866"/>
          </a:xfrm>
          <a:solidFill>
            <a:srgbClr val="FFFFFF"/>
          </a:solidFill>
          <a:ln>
            <a:solidFill>
              <a:srgbClr val="BFBFBF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BBB8-63D5-4F68-8BFB-EAA674B48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391824"/>
            <a:ext cx="5486400" cy="272403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82602"/>
            <a:ext cx="5486400" cy="61356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788A4-D08F-4E06-9EB3-D565824E4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760D5-4C07-408F-A1D5-FBE4E348B2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2534" y="2760397"/>
            <a:ext cx="6798733" cy="112580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2533" y="3886200"/>
            <a:ext cx="6798733" cy="1422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1643063" y="5308600"/>
            <a:ext cx="6797675" cy="8048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solidFill>
                  <a:schemeClr val="bg1"/>
                </a:solidFill>
              </a:defRPr>
            </a:lvl1pPr>
            <a:lvl2pPr>
              <a:buNone/>
              <a:defRPr sz="1400">
                <a:solidFill>
                  <a:schemeClr val="bg1"/>
                </a:solidFill>
              </a:defRPr>
            </a:lvl2pPr>
            <a:lvl3pPr>
              <a:buNone/>
              <a:defRPr sz="1400">
                <a:solidFill>
                  <a:schemeClr val="bg1"/>
                </a:solidFill>
              </a:defRPr>
            </a:lvl3pPr>
            <a:lvl4pPr>
              <a:buNone/>
              <a:defRPr sz="1400">
                <a:solidFill>
                  <a:schemeClr val="bg1"/>
                </a:solidFill>
              </a:defRPr>
            </a:lvl4pPr>
            <a:lvl5pPr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2534" y="2760397"/>
            <a:ext cx="6798733" cy="112580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2533" y="3886200"/>
            <a:ext cx="6798733" cy="14224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1643063" y="5308600"/>
            <a:ext cx="6797675" cy="804863"/>
          </a:xfrm>
          <a:prstGeom prst="rect">
            <a:avLst/>
          </a:prstGeom>
        </p:spPr>
        <p:txBody>
          <a:bodyPr vert="horz"/>
          <a:lstStyle>
            <a:lvl1pPr>
              <a:buNone/>
              <a:defRPr sz="1400">
                <a:solidFill>
                  <a:schemeClr val="bg1"/>
                </a:solidFill>
              </a:defRPr>
            </a:lvl1pPr>
            <a:lvl2pPr>
              <a:buNone/>
              <a:defRPr sz="1400">
                <a:solidFill>
                  <a:schemeClr val="bg1"/>
                </a:solidFill>
              </a:defRPr>
            </a:lvl2pPr>
            <a:lvl3pPr>
              <a:buNone/>
              <a:defRPr sz="1400">
                <a:solidFill>
                  <a:schemeClr val="bg1"/>
                </a:solidFill>
              </a:defRPr>
            </a:lvl3pPr>
            <a:lvl4pPr>
              <a:buNone/>
              <a:defRPr sz="1400">
                <a:solidFill>
                  <a:schemeClr val="bg1"/>
                </a:solidFill>
              </a:defRPr>
            </a:lvl4pPr>
            <a:lvl5pPr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A3D92-9A43-40E3-8C37-FDB5A7429F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3C067-F6DA-4652-91D4-63F60F4B19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8007F-A424-4A05-9A3F-E6076A3CF4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HI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20182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 descr="Date area fot Auto Layout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AC3F25-A5A5-46F5-B73C-54D13AD9FBAE}" type="datetimeFigureOut">
              <a:rPr lang="en-US" smtClean="0">
                <a:solidFill>
                  <a:prstClr val="white"/>
                </a:solidFill>
              </a:rPr>
              <a:pPr/>
              <a:t>11/12/2016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5" descr="Auto Slide numbering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94D111-3CF3-44C2-8626-60D5FE4F5D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AC3F25-A5A5-46F5-B73C-54D13AD9FBAE}" type="datetimeFigureOut">
              <a:rPr lang="en-US" smtClean="0">
                <a:solidFill>
                  <a:prstClr val="white"/>
                </a:solidFill>
              </a:rPr>
              <a:pPr/>
              <a:t>11/12/2016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Franklin Gothic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94D111-3CF3-44C2-8626-60D5FE4F5D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ackground cove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8880" y="3178162"/>
            <a:ext cx="7772400" cy="730127"/>
          </a:xfrm>
        </p:spPr>
        <p:txBody>
          <a:bodyPr>
            <a:normAutofit/>
          </a:bodyPr>
          <a:lstStyle>
            <a:lvl1pPr algn="l">
              <a:defRPr sz="2000" b="1"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696" y="4004454"/>
            <a:ext cx="7753584" cy="914813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650"/>
            <a:ext cx="8229600" cy="4190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E41BC-F3C7-4440-964A-79A2B9AB8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1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90625"/>
            <a:ext cx="8229600" cy="493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010400" y="6570663"/>
            <a:ext cx="2133600" cy="252412"/>
          </a:xfrm>
          <a:prstGeom prst="rect">
            <a:avLst/>
          </a:prstGeom>
        </p:spPr>
        <p:txBody>
          <a:bodyPr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0875" y="6243638"/>
            <a:ext cx="2133600" cy="2508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7F7F7F"/>
                </a:solidFill>
                <a:latin typeface="Franklin Gothic Book" pitchFamily="28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fld id="{8601C7DE-9287-4A56-847F-A42475137A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ＭＳ Ｐゴシック" pitchFamily="28" charset="-128"/>
          <a:cs typeface="ＭＳ Ｐゴシック" pitchFamily="28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9pPr>
    </p:titleStyle>
    <p:bodyStyle>
      <a:lvl1pPr marL="342900" indent="-342900" algn="l" defTabSz="457200" rtl="0" eaLnBrk="0" fontAlgn="base" hangingPunct="0">
        <a:spcBef>
          <a:spcPct val="0"/>
        </a:spcBef>
        <a:spcAft>
          <a:spcPts val="600"/>
        </a:spcAft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ＭＳ Ｐゴシック" pitchFamily="28" charset="-128"/>
          <a:cs typeface="ＭＳ Ｐゴシック" pitchFamily="28" charset="-128"/>
        </a:defRPr>
      </a:lvl1pPr>
      <a:lvl2pPr marL="742950" indent="-285750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ＭＳ Ｐゴシック" pitchFamily="28" charset="-128"/>
          <a:cs typeface="ＭＳ Ｐゴシック"/>
        </a:defRPr>
      </a:lvl2pPr>
      <a:lvl3pPr marL="1143000" indent="-228600" algn="l" defTabSz="457200" rtl="0" eaLnBrk="0" fontAlgn="base" hangingPunct="0">
        <a:spcBef>
          <a:spcPct val="0"/>
        </a:spcBef>
        <a:spcAft>
          <a:spcPts val="600"/>
        </a:spcAft>
        <a:buSzPct val="60000"/>
        <a:buFont typeface="Wingdings" pitchFamily="2" charset="2"/>
        <a:buChar char=""/>
        <a:defRPr sz="2400" kern="1200">
          <a:solidFill>
            <a:schemeClr val="tx1"/>
          </a:solidFill>
          <a:latin typeface="+mn-lt"/>
          <a:ea typeface="ＭＳ Ｐゴシック" pitchFamily="28" charset="-128"/>
          <a:cs typeface="ＭＳ Ｐゴシック"/>
        </a:defRPr>
      </a:lvl3pPr>
      <a:lvl4pPr marL="1600200" indent="-228600" algn="l" defTabSz="457200" rtl="0" eaLnBrk="0" fontAlgn="base" hangingPunct="0">
        <a:spcBef>
          <a:spcPct val="0"/>
        </a:spcBef>
        <a:spcAft>
          <a:spcPts val="50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28" charset="-128"/>
          <a:cs typeface="ＭＳ Ｐゴシック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28" charset="-128"/>
          <a:cs typeface="ＭＳ Ｐゴシック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010400" y="6623050"/>
            <a:ext cx="2133600" cy="2349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Franklin Gothic Book" pitchFamily="28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fld id="{758F647B-38E1-47C5-B65C-725B7A4797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28" charset="-128"/>
          <a:cs typeface="ＭＳ Ｐゴシック" pitchFamily="28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28" charset="-128"/>
          <a:cs typeface="ＭＳ Ｐゴシック" pitchFamily="28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28" charset="-128"/>
          <a:cs typeface="ＭＳ Ｐゴシック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28" charset="-128"/>
          <a:cs typeface="ＭＳ Ｐゴシック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28" charset="-128"/>
          <a:cs typeface="ＭＳ Ｐゴシック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28" charset="-128"/>
          <a:cs typeface="ＭＳ Ｐゴシック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Placeholder 2" descr="Object Area for Auto Layouts"/>
          <p:cNvSpPr>
            <a:spLocks noGrp="1"/>
          </p:cNvSpPr>
          <p:nvPr>
            <p:ph type="body" idx="1"/>
          </p:nvPr>
        </p:nvSpPr>
        <p:spPr bwMode="auto">
          <a:xfrm>
            <a:off x="457200" y="1190625"/>
            <a:ext cx="8229600" cy="493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 descr="Date area fot Auto Layout"/>
          <p:cNvSpPr>
            <a:spLocks noGrp="1"/>
          </p:cNvSpPr>
          <p:nvPr>
            <p:ph type="dt" sz="half" idx="2"/>
          </p:nvPr>
        </p:nvSpPr>
        <p:spPr>
          <a:xfrm>
            <a:off x="7010400" y="6570663"/>
            <a:ext cx="2133600" cy="2524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07AC3F25-A5A5-46F5-B73C-54D13AD9FBAE}" type="datetimeFigureOut">
              <a:rPr lang="en-US" smtClean="0">
                <a:solidFill>
                  <a:prstClr val="white"/>
                </a:solidFill>
                <a:ea typeface="+mn-ea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11/12/2016</a:t>
            </a:fld>
            <a:endParaRPr lang="en-US">
              <a:solidFill>
                <a:prstClr val="white"/>
              </a:solidFill>
              <a:ea typeface="+mn-ea"/>
              <a:cs typeface="+mn-cs"/>
            </a:endParaRPr>
          </a:p>
        </p:txBody>
      </p:sp>
      <p:sp>
        <p:nvSpPr>
          <p:cNvPr id="8" name="Slide Number Placeholder 5" descr="Auto Slide numbering"/>
          <p:cNvSpPr>
            <a:spLocks noGrp="1"/>
          </p:cNvSpPr>
          <p:nvPr>
            <p:ph type="sldNum" sz="quarter" idx="4"/>
          </p:nvPr>
        </p:nvSpPr>
        <p:spPr>
          <a:xfrm>
            <a:off x="7000875" y="6243638"/>
            <a:ext cx="2133600" cy="2508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7F7F7F"/>
                </a:solidFill>
                <a:latin typeface="Franklin Gothic Book" pitchFamily="34" charset="0"/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4594D111-3CF3-44C2-8626-60D5FE4F5D9C}" type="slidenum">
              <a:rPr lang="en-US" smtClean="0">
                <a:ea typeface="+mn-ea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ea typeface="+mn-ea"/>
              <a:cs typeface="+mn-cs"/>
            </a:endParaRPr>
          </a:p>
        </p:txBody>
      </p:sp>
      <p:sp>
        <p:nvSpPr>
          <p:cNvPr id="4098" name="Title Placeholder 1" descr="Title Area for Auto Layouts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4102" name="Picture 6" descr="Veterans Health Administration, Office of Health Informati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50" y="6657975"/>
            <a:ext cx="165100" cy="1651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ＭＳ Ｐゴシック" pitchFamily="28" charset="-128"/>
          <a:cs typeface="ＭＳ Ｐゴシック" pitchFamily="28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28" charset="0"/>
          <a:ea typeface="ＭＳ Ｐゴシック" pitchFamily="28" charset="-128"/>
          <a:cs typeface="ＭＳ Ｐゴシック" pitchFamily="28" charset="-128"/>
        </a:defRPr>
      </a:lvl9pPr>
    </p:titleStyle>
    <p:bodyStyle>
      <a:lvl1pPr marL="342900" indent="-342900" algn="l" defTabSz="457200" rtl="0" eaLnBrk="0" fontAlgn="base" hangingPunct="0">
        <a:spcBef>
          <a:spcPct val="0"/>
        </a:spcBef>
        <a:spcAft>
          <a:spcPts val="600"/>
        </a:spcAft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ＭＳ Ｐゴシック" pitchFamily="28" charset="-128"/>
          <a:cs typeface="ＭＳ Ｐゴシック" pitchFamily="28" charset="-128"/>
        </a:defRPr>
      </a:lvl1pPr>
      <a:lvl2pPr marL="742950" indent="-285750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ＭＳ Ｐゴシック" pitchFamily="28" charset="-128"/>
          <a:cs typeface="+mn-cs"/>
        </a:defRPr>
      </a:lvl2pPr>
      <a:lvl3pPr marL="1143000" indent="-228600" algn="l" defTabSz="457200" rtl="0" eaLnBrk="0" fontAlgn="base" hangingPunct="0">
        <a:spcBef>
          <a:spcPct val="0"/>
        </a:spcBef>
        <a:spcAft>
          <a:spcPts val="600"/>
        </a:spcAft>
        <a:buSzPct val="60000"/>
        <a:buFont typeface="Wingdings" pitchFamily="2" charset="2"/>
        <a:buChar char=""/>
        <a:defRPr sz="2400" kern="1200">
          <a:solidFill>
            <a:schemeClr val="tx1"/>
          </a:solidFill>
          <a:latin typeface="+mn-lt"/>
          <a:ea typeface="ＭＳ Ｐゴシック" pitchFamily="28" charset="-128"/>
          <a:cs typeface="+mn-cs"/>
        </a:defRPr>
      </a:lvl3pPr>
      <a:lvl4pPr marL="1600200" indent="-228600" algn="l" defTabSz="457200" rtl="0" eaLnBrk="0" fontAlgn="base" hangingPunct="0">
        <a:spcBef>
          <a:spcPct val="0"/>
        </a:spcBef>
        <a:spcAft>
          <a:spcPts val="50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28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28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background interior.pdf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49438"/>
            <a:ext cx="822960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3613" y="6249988"/>
            <a:ext cx="4905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4452FDFF-9483-4A82-A0D2-0EFD9C982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4" descr="Department of Veterans Affairs, Veterans Health Administration, Office of Health Information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11225" y="495300"/>
            <a:ext cx="1651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" y="6284913"/>
            <a:ext cx="431165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spc="100" dirty="0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VETERANS HEALTH ADMINISTRATION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Georgia"/>
          <a:ea typeface="ＭＳ Ｐゴシック" charset="0"/>
          <a:cs typeface="Georgi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charset="0"/>
          <a:ea typeface="ＭＳ Ｐゴシック" charset="0"/>
          <a:cs typeface="Georgia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charset="0"/>
          <a:ea typeface="ＭＳ Ｐゴシック" charset="0"/>
          <a:cs typeface="Georgia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charset="0"/>
          <a:ea typeface="ＭＳ Ｐゴシック" charset="0"/>
          <a:cs typeface="Georgia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charset="0"/>
          <a:ea typeface="ＭＳ Ｐゴシック" charset="0"/>
          <a:cs typeface="Georgia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charset="0"/>
          <a:ea typeface="ＭＳ Ｐゴシック" charset="0"/>
          <a:cs typeface="Georgia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charset="0"/>
          <a:ea typeface="ＭＳ Ｐゴシック" charset="0"/>
          <a:cs typeface="Georgia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charset="0"/>
          <a:ea typeface="ＭＳ Ｐゴシック" charset="0"/>
          <a:cs typeface="Georgia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charset="0"/>
          <a:ea typeface="ＭＳ Ｐゴシック" charset="0"/>
          <a:cs typeface="Georgi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Georgia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Georgia" charset="0"/>
          <a:cs typeface="Georgia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Georgia" charset="0"/>
          <a:cs typeface="Georgia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Georgia" charset="0"/>
          <a:cs typeface="Georgia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200" kern="1200">
          <a:solidFill>
            <a:schemeClr val="tx1"/>
          </a:solidFill>
          <a:latin typeface="Georgia"/>
          <a:ea typeface="Georgia" charset="0"/>
          <a:cs typeface="Georgi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vaww.vha.esp.va.gov/sites/BA/SitePages/BA%20Products.asp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hyperlink" Target="mailto:VHA10P2ESIMBAAllStaff@va.gov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vaww.vha.esp.va.gov/sites/BA/SitePages/BA%20Products.aspx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hyperlink" Target="mailto:Donna.Marcum@va.gov" TargetMode="External"/><Relationship Id="rId4" Type="http://schemas.openxmlformats.org/officeDocument/2006/relationships/hyperlink" Target="mailto:VHA10P2ESIMBAAllStaff@va.go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2900" y="6226175"/>
            <a:ext cx="3573463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ea typeface="ＭＳ Ｐゴシック" pitchFamily="1" charset="-128"/>
              </a:rPr>
              <a:t>November 23, 2016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2899" y="4640239"/>
            <a:ext cx="55256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solidFill>
                <a:schemeClr val="bg2"/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VHA Business Function Framework Change Request Process</a:t>
            </a:r>
            <a:br>
              <a:rPr lang="en-US" dirty="0"/>
            </a:br>
            <a:r>
              <a:rPr lang="en-US" dirty="0"/>
              <a:t>Overview Briefing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4294967295"/>
          </p:nvPr>
        </p:nvSpPr>
        <p:spPr>
          <a:xfrm>
            <a:off x="357188" y="4099560"/>
            <a:ext cx="8462962" cy="915988"/>
          </a:xfrm>
        </p:spPr>
        <p:txBody>
          <a:bodyPr/>
          <a:lstStyle/>
          <a:p>
            <a:pPr>
              <a:buNone/>
              <a:defRPr/>
            </a:pPr>
            <a:r>
              <a:rPr lang="en-US" sz="1400" spc="100" dirty="0">
                <a:solidFill>
                  <a:schemeClr val="bg1"/>
                </a:solidFill>
                <a:cs typeface="Calibri"/>
              </a:rPr>
              <a:t>PRESENTATION TO Business Architecture Services Leadership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1400" spc="100" dirty="0">
                <a:solidFill>
                  <a:schemeClr val="bg1"/>
                </a:solidFill>
                <a:cs typeface="Calibri"/>
              </a:rPr>
              <a:t>PRESENTED BY Business Reference Architecture Team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431213" y="6232292"/>
            <a:ext cx="490537" cy="365125"/>
          </a:xfrm>
        </p:spPr>
        <p:txBody>
          <a:bodyPr/>
          <a:lstStyle/>
          <a:p>
            <a:fld id="{E1193F90-F41A-D14C-8590-4CF6DE69AE5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239328" y="548658"/>
            <a:ext cx="7391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eaLnBrk="0" hangingPunct="0"/>
            <a:r>
              <a:rPr lang="en-US" sz="2400" dirty="0">
                <a:solidFill>
                  <a:schemeClr val="bg1"/>
                </a:solidFill>
                <a:latin typeface="Georgia" pitchFamily="18" charset="0"/>
              </a:rPr>
              <a:t>VHA BFF Change Request Submission</a:t>
            </a:r>
          </a:p>
          <a:p>
            <a:pPr eaLnBrk="0" hangingPunct="0"/>
            <a:r>
              <a:rPr lang="en-US" sz="2400" i="1" dirty="0">
                <a:solidFill>
                  <a:schemeClr val="bg1"/>
                </a:solidFill>
                <a:latin typeface="Georgia" pitchFamily="18" charset="0"/>
              </a:rPr>
              <a:t>Change Request Form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215301"/>
              </p:ext>
            </p:extLst>
          </p:nvPr>
        </p:nvGraphicFramePr>
        <p:xfrm>
          <a:off x="4476749" y="1828802"/>
          <a:ext cx="4391025" cy="4438635"/>
        </p:xfrm>
        <a:graphic>
          <a:graphicData uri="http://schemas.openxmlformats.org/drawingml/2006/table">
            <a:tbl>
              <a:tblPr/>
              <a:tblGrid>
                <a:gridCol w="372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61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45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74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1317"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BFF Change Request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317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Requester Name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317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Unit/Office/Group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1317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Phone Number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1317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Email Address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77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49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Type of Change Requested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[Select from drop-down list]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49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Source of Identified Change                                                    [If "Other Source", please specify]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[Select from drop-down list]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49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877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1317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4A452A"/>
                          </a:solidFill>
                          <a:latin typeface="Calibri"/>
                        </a:rPr>
                        <a:t>Editorial Change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EE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Change #1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BFF Component #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13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State exact change to be made: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13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Describe reason for change: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13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Change #2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BFF Component #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13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State exact change to be made: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13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Describe reason for change: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8877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131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4F6228"/>
                          </a:solidFill>
                          <a:latin typeface="Calibri"/>
                        </a:rPr>
                        <a:t>New Business Function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7E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Change #1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Describe new function: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13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State reason for addition: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13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Change #2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Describe new function: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13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State reason for addition: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8877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131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17375D"/>
                          </a:solidFill>
                          <a:latin typeface="Calibri"/>
                        </a:rPr>
                        <a:t>Deactivation of Business Function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7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Change #1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BFF Component #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13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State reason for deletion: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13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Change #2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BFF Component #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13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State reason for deletion: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8877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252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131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990000"/>
                          </a:solidFill>
                          <a:latin typeface="Calibri"/>
                        </a:rPr>
                        <a:t>Relocation of Business Function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Change #1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BFF Component #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513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State exact change to be made: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513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Change #2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BFF Component #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513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State exact change to be made: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726905"/>
            <a:ext cx="4269194" cy="4828273"/>
          </a:xfrm>
        </p:spPr>
        <p:txBody>
          <a:bodyPr/>
          <a:lstStyle/>
          <a:p>
            <a:pPr marL="228600" indent="-228600">
              <a:buClr>
                <a:srgbClr val="0070C0"/>
              </a:buClr>
            </a:pPr>
            <a:r>
              <a:rPr lang="en-US" sz="2000" dirty="0"/>
              <a:t>The VHA BFF Change Request Form captures data such as:</a:t>
            </a:r>
          </a:p>
          <a:p>
            <a:pPr marL="514350" lvl="1">
              <a:buClr>
                <a:srgbClr val="0070C0"/>
              </a:buClr>
            </a:pPr>
            <a:r>
              <a:rPr lang="en-US" sz="2000" dirty="0"/>
              <a:t>Requester’s Contact Information</a:t>
            </a:r>
          </a:p>
          <a:p>
            <a:pPr marL="514350" lvl="1">
              <a:buClr>
                <a:srgbClr val="0070C0"/>
              </a:buClr>
            </a:pPr>
            <a:r>
              <a:rPr lang="en-US" sz="2000" dirty="0"/>
              <a:t>Change Request Type</a:t>
            </a:r>
          </a:p>
          <a:p>
            <a:pPr marL="514350" lvl="1">
              <a:buClr>
                <a:srgbClr val="0070C0"/>
              </a:buClr>
            </a:pPr>
            <a:r>
              <a:rPr lang="en-US" sz="2000" dirty="0"/>
              <a:t>Source of Identified Change </a:t>
            </a:r>
          </a:p>
          <a:p>
            <a:pPr marL="514350" lvl="1">
              <a:buClr>
                <a:srgbClr val="0070C0"/>
              </a:buClr>
            </a:pPr>
            <a:r>
              <a:rPr lang="en-US" sz="2000" dirty="0"/>
              <a:t>Reason for Change</a:t>
            </a:r>
          </a:p>
          <a:p>
            <a:pPr marL="514350" lvl="1">
              <a:buClr>
                <a:srgbClr val="0070C0"/>
              </a:buClr>
            </a:pPr>
            <a:r>
              <a:rPr lang="en-US" sz="2000" dirty="0"/>
              <a:t>Other Change-related Details</a:t>
            </a:r>
          </a:p>
          <a:p>
            <a:pPr marL="228600" indent="-228600">
              <a:buClr>
                <a:srgbClr val="0070C0"/>
              </a:buClr>
            </a:pPr>
            <a:r>
              <a:rPr lang="en-US" sz="2000" dirty="0">
                <a:ea typeface="ＭＳ Ｐゴシック" charset="0"/>
              </a:rPr>
              <a:t>Requesters may indicate one of four types of changes to the VHA BFF:</a:t>
            </a:r>
          </a:p>
          <a:p>
            <a:pPr marL="514350" lvl="1">
              <a:buClr>
                <a:srgbClr val="0070C0"/>
              </a:buClr>
            </a:pPr>
            <a:r>
              <a:rPr lang="en-US" sz="2000" dirty="0"/>
              <a:t>Editorial Change</a:t>
            </a:r>
          </a:p>
          <a:p>
            <a:pPr marL="514350" lvl="1">
              <a:buClr>
                <a:srgbClr val="0070C0"/>
              </a:buClr>
            </a:pPr>
            <a:r>
              <a:rPr lang="en-US" sz="2000" dirty="0"/>
              <a:t>New Business Function</a:t>
            </a:r>
          </a:p>
          <a:p>
            <a:pPr marL="514350" lvl="1">
              <a:buClr>
                <a:srgbClr val="0070C0"/>
              </a:buClr>
            </a:pPr>
            <a:r>
              <a:rPr lang="en-US" sz="2000" dirty="0"/>
              <a:t>Deactivation of Business Function</a:t>
            </a:r>
          </a:p>
          <a:p>
            <a:pPr marL="514350" lvl="1">
              <a:buClr>
                <a:srgbClr val="0070C0"/>
              </a:buClr>
            </a:pPr>
            <a:r>
              <a:rPr lang="en-US" sz="2000" dirty="0"/>
              <a:t>Relocation of Business Function</a:t>
            </a:r>
          </a:p>
        </p:txBody>
      </p:sp>
    </p:spTree>
    <p:extLst>
      <p:ext uri="{BB962C8B-B14F-4D97-AF65-F5344CB8AC3E}">
        <p14:creationId xmlns:p14="http://schemas.microsoft.com/office/powerpoint/2010/main" val="3074275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431213" y="6232292"/>
            <a:ext cx="490537" cy="365125"/>
          </a:xfrm>
        </p:spPr>
        <p:txBody>
          <a:bodyPr/>
          <a:lstStyle/>
          <a:p>
            <a:fld id="{E1193F90-F41A-D14C-8590-4CF6DE69AE5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239328" y="548658"/>
            <a:ext cx="7391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eaLnBrk="0" hangingPunct="0"/>
            <a:r>
              <a:rPr lang="en-US" sz="2400" dirty="0">
                <a:solidFill>
                  <a:schemeClr val="bg1"/>
                </a:solidFill>
                <a:latin typeface="Georgia" pitchFamily="18" charset="0"/>
              </a:rPr>
              <a:t>VHA BFF Change Request Submission</a:t>
            </a:r>
          </a:p>
          <a:p>
            <a:pPr eaLnBrk="0" hangingPunct="0"/>
            <a:r>
              <a:rPr lang="en-US" sz="2400" i="1" dirty="0">
                <a:solidFill>
                  <a:schemeClr val="bg1"/>
                </a:solidFill>
                <a:latin typeface="Georgia" pitchFamily="18" charset="0"/>
              </a:rPr>
              <a:t>Resources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65814" y="1955506"/>
            <a:ext cx="8623005" cy="4226219"/>
          </a:xfrm>
          <a:prstGeom prst="rect">
            <a:avLst/>
          </a:prstGeom>
        </p:spPr>
        <p:txBody>
          <a:bodyPr/>
          <a:lstStyle/>
          <a:p>
            <a:pPr marL="342900" lvl="1" indent="-342900">
              <a:spcBef>
                <a:spcPct val="200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eorgia" charset="0"/>
                <a:cs typeface="Georgia"/>
              </a:rPr>
              <a:t>For more information about the VHA BFF Change</a:t>
            </a:r>
            <a:r>
              <a:rPr kumimoji="0" lang="en-US" sz="2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eorgia" charset="0"/>
                <a:cs typeface="Georgia"/>
              </a:rPr>
              <a:t> Request process and to locate the VHA BFF Change Request Form</a:t>
            </a:r>
            <a:r>
              <a:rPr lang="en-US" sz="2200" dirty="0">
                <a:latin typeface="+mn-lt"/>
                <a:ea typeface="Georgia" charset="0"/>
                <a:cs typeface="Georgia"/>
              </a:rPr>
              <a:t> (the form is within the Business Function Framework Change Request Tools file) go</a:t>
            </a:r>
            <a:r>
              <a:rPr kumimoji="0" lang="en-US" sz="22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Georgia" charset="0"/>
                <a:cs typeface="Georgia"/>
              </a:rPr>
              <a:t> to: </a:t>
            </a:r>
            <a:r>
              <a:rPr lang="en-US" dirty="0">
                <a:hlinkClick r:id="rId3"/>
              </a:rPr>
              <a:t>https://vaww.vha.esp.va.gov/sites/BA/SitePages/BA%20Products.aspx</a:t>
            </a:r>
            <a:endParaRPr lang="en-US" dirty="0"/>
          </a:p>
          <a:p>
            <a:pPr marL="342900" lvl="1" indent="-342900">
              <a:spcBef>
                <a:spcPct val="200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200" dirty="0">
                <a:latin typeface="+mn-lt"/>
                <a:ea typeface="Georgia" charset="0"/>
                <a:cs typeface="Georgia"/>
              </a:rPr>
              <a:t>Send completed VHA BFF Change Request Forms to the BRA Team at </a:t>
            </a:r>
            <a:r>
              <a:rPr lang="en-US" sz="2000" dirty="0">
                <a:hlinkClick r:id="rId4"/>
              </a:rPr>
              <a:t>VHA10P2ESIMBABRA@va.gov</a:t>
            </a:r>
            <a:endParaRPr lang="en-US" sz="2000" dirty="0"/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0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074275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Number Placeholder 5" descr="Auto Slide numbering"/>
          <p:cNvSpPr txBox="1">
            <a:spLocks noGrp="1"/>
          </p:cNvSpPr>
          <p:nvPr/>
        </p:nvSpPr>
        <p:spPr bwMode="auto">
          <a:xfrm>
            <a:off x="6972300" y="6288088"/>
            <a:ext cx="21336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36C5840-1EB8-486E-9C14-6635848A0220}" type="slidenum">
              <a:rPr lang="en-US" sz="1000">
                <a:solidFill>
                  <a:srgbClr val="7F7F7F"/>
                </a:solidFill>
                <a:latin typeface="Franklin Gothic Book"/>
              </a:rPr>
              <a:pPr algn="r"/>
              <a:t>11</a:t>
            </a:fld>
            <a:endParaRPr lang="en-US" sz="1000" dirty="0">
              <a:solidFill>
                <a:srgbClr val="7F7F7F"/>
              </a:solidFill>
              <a:latin typeface="Franklin Gothic Book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04850" y="-42863"/>
            <a:ext cx="7391400" cy="91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marL="227013" indent="-227013" defTabSz="914400">
              <a:defRPr/>
            </a:pPr>
            <a:endParaRPr lang="en-US" sz="3200" dirty="0">
              <a:solidFill>
                <a:schemeClr val="bg1"/>
              </a:solidFill>
              <a:latin typeface="Franklin Gothic Book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9328" y="548658"/>
            <a:ext cx="7391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eaLnBrk="0" hangingPunct="0"/>
            <a:r>
              <a:rPr lang="en-US" sz="2400" dirty="0">
                <a:solidFill>
                  <a:schemeClr val="bg1"/>
                </a:solidFill>
                <a:latin typeface="Georgia" pitchFamily="18" charset="0"/>
              </a:rPr>
              <a:t>VHA BFF Change Request Process Overview Briefing</a:t>
            </a:r>
          </a:p>
          <a:p>
            <a:pPr eaLnBrk="0" hangingPunct="0"/>
            <a:r>
              <a:rPr lang="en-US" sz="2400" i="1" dirty="0">
                <a:solidFill>
                  <a:schemeClr val="bg1"/>
                </a:solidFill>
                <a:latin typeface="Georgia" pitchFamily="18" charset="0"/>
              </a:rPr>
              <a:t>Agenda</a:t>
            </a:r>
          </a:p>
        </p:txBody>
      </p:sp>
      <p:sp>
        <p:nvSpPr>
          <p:cNvPr id="9" name="Rectangle 5" descr="Object Area for Auto Layouts"/>
          <p:cNvSpPr>
            <a:spLocks noGrp="1" noChangeArrowheads="1"/>
          </p:cNvSpPr>
          <p:nvPr>
            <p:ph idx="1"/>
          </p:nvPr>
        </p:nvSpPr>
        <p:spPr>
          <a:xfrm>
            <a:off x="257175" y="1935650"/>
            <a:ext cx="8610600" cy="4190513"/>
          </a:xfrm>
        </p:spPr>
        <p:txBody>
          <a:bodyPr lIns="91427" tIns="45713" rIns="91427" bIns="45713"/>
          <a:lstStyle/>
          <a:p>
            <a:pPr marL="457200" indent="-457200" defTabSz="914400" eaLnBrk="1" hangingPunct="1">
              <a:lnSpc>
                <a:spcPct val="85000"/>
              </a:lnSpc>
              <a:spcAft>
                <a:spcPct val="50000"/>
              </a:spcAft>
              <a:buFont typeface="Arial" charset="0"/>
              <a:buChar char="–"/>
            </a:pPr>
            <a:endParaRPr lang="en-US" sz="2400" dirty="0">
              <a:ea typeface="ＭＳ Ｐゴシック"/>
              <a:cs typeface="ＭＳ Ｐゴシック"/>
            </a:endParaRPr>
          </a:p>
          <a:p>
            <a:pPr defTabSz="914400" eaLnBrk="1" hangingPunct="1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ＭＳ Ｐゴシック"/>
                <a:cs typeface="ＭＳ Ｐゴシック"/>
              </a:rPr>
              <a:t>Purpose and Expected Outcome</a:t>
            </a:r>
          </a:p>
          <a:p>
            <a:pPr defTabSz="914400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ＭＳ Ｐゴシック"/>
                <a:cs typeface="ＭＳ Ｐゴシック"/>
              </a:rPr>
              <a:t>VHA BFF Change Request Process Overview</a:t>
            </a:r>
          </a:p>
          <a:p>
            <a:pPr defTabSz="914400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ＭＳ Ｐゴシック"/>
                <a:cs typeface="ＭＳ Ｐゴシック"/>
              </a:rPr>
              <a:t>VHA BFF Change Request Submission</a:t>
            </a:r>
          </a:p>
          <a:p>
            <a:pPr defTabSz="914400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ＭＳ Ｐゴシック"/>
                <a:cs typeface="ＭＳ Ｐゴシック"/>
              </a:rPr>
              <a:t>Question &amp; Answer</a:t>
            </a:r>
          </a:p>
          <a:p>
            <a:pPr marL="457200" indent="-457200" defTabSz="914400" eaLnBrk="1" hangingPunct="1">
              <a:lnSpc>
                <a:spcPct val="85000"/>
              </a:lnSpc>
              <a:spcAft>
                <a:spcPct val="50000"/>
              </a:spcAft>
              <a:buNone/>
            </a:pPr>
            <a:endParaRPr lang="en-US" sz="2400" dirty="0">
              <a:ea typeface="ＭＳ Ｐゴシック"/>
              <a:cs typeface="ＭＳ Ｐゴシック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85105" y="4138443"/>
            <a:ext cx="5642162" cy="51782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 eaLnBrk="0" hangingPunct="0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10213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583613" y="6230938"/>
            <a:ext cx="490537" cy="365125"/>
          </a:xfrm>
        </p:spPr>
        <p:txBody>
          <a:bodyPr/>
          <a:lstStyle/>
          <a:p>
            <a:pPr>
              <a:defRPr/>
            </a:pPr>
            <a:fld id="{5B1AF43B-DC5F-4813-A4DA-17F2F6C1393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39328" y="548658"/>
            <a:ext cx="7391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eaLnBrk="0" hangingPunct="0"/>
            <a:r>
              <a:rPr lang="en-US" sz="2400" dirty="0">
                <a:solidFill>
                  <a:schemeClr val="bg1"/>
                </a:solidFill>
                <a:latin typeface="Georgia" pitchFamily="18" charset="0"/>
              </a:rPr>
              <a:t>VHA BFF Change Request Process Overview Briefing</a:t>
            </a:r>
          </a:p>
          <a:p>
            <a:pPr eaLnBrk="0" hangingPunct="0"/>
            <a:r>
              <a:rPr lang="en-US" sz="2400" i="1" dirty="0">
                <a:solidFill>
                  <a:schemeClr val="bg1"/>
                </a:solidFill>
                <a:latin typeface="Georgia" pitchFamily="18" charset="0"/>
              </a:rPr>
              <a:t>Question &amp; Answer</a:t>
            </a:r>
          </a:p>
        </p:txBody>
      </p:sp>
      <p:pic>
        <p:nvPicPr>
          <p:cNvPr id="5" name="Picture 2" descr="C:\Users\ayana.bembry\AppData\Local\Microsoft\Windows\Temporary Internet Files\Content.IE5\0MNLDW9E\MC900431548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92141" y="2285995"/>
            <a:ext cx="2216042" cy="2216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43551" y="4663173"/>
            <a:ext cx="9013361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For more information, go to: </a:t>
            </a:r>
          </a:p>
          <a:p>
            <a:pPr marL="0" lvl="1" algn="ctr"/>
            <a:r>
              <a:rPr lang="en-US" sz="1600" dirty="0">
                <a:hlinkClick r:id="rId3"/>
              </a:rPr>
              <a:t>https://vaww.vha.esp.va.gov/sites/BA/SitePages/BA%20Products.aspx</a:t>
            </a:r>
            <a:endParaRPr lang="en-US" sz="1600" dirty="0"/>
          </a:p>
          <a:p>
            <a:pPr algn="ctr"/>
            <a:endParaRPr lang="en-US" sz="1600" dirty="0"/>
          </a:p>
          <a:p>
            <a:pPr algn="ctr"/>
            <a:r>
              <a:rPr lang="en-US" sz="1600" dirty="0"/>
              <a:t>Email the BRA Team at </a:t>
            </a:r>
            <a:r>
              <a:rPr lang="en-US" sz="1600" dirty="0">
                <a:hlinkClick r:id="rId4"/>
              </a:rPr>
              <a:t>VHA10P2ESIMBABRA@va.gov</a:t>
            </a:r>
            <a:endParaRPr lang="en-US" sz="1600" dirty="0"/>
          </a:p>
          <a:p>
            <a:pPr marL="0" lvl="1" algn="ctr"/>
            <a:endParaRPr lang="sv-SE" sz="1600" dirty="0"/>
          </a:p>
          <a:p>
            <a:pPr marL="0" lvl="1" algn="ctr"/>
            <a:r>
              <a:rPr lang="sv-SE" sz="1600" dirty="0"/>
              <a:t>Or contact Donna Marcum at  </a:t>
            </a:r>
            <a:r>
              <a:rPr lang="en-US" sz="1600" dirty="0">
                <a:ea typeface="Georgia" charset="0"/>
                <a:cs typeface="Georgia"/>
                <a:hlinkClick r:id="rId5"/>
              </a:rPr>
              <a:t>Donna.Marcum@va.gov</a:t>
            </a:r>
            <a:endParaRPr lang="en-US" sz="1600" dirty="0">
              <a:ea typeface="Georgia" charset="0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513284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Number Placeholder 5" descr="Auto Slide numbering"/>
          <p:cNvSpPr txBox="1">
            <a:spLocks noGrp="1"/>
          </p:cNvSpPr>
          <p:nvPr/>
        </p:nvSpPr>
        <p:spPr bwMode="auto">
          <a:xfrm>
            <a:off x="6972300" y="6297613"/>
            <a:ext cx="21336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36C5840-1EB8-486E-9C14-6635848A0220}" type="slidenum">
              <a:rPr lang="en-US" sz="1000">
                <a:solidFill>
                  <a:srgbClr val="7F7F7F"/>
                </a:solidFill>
                <a:latin typeface="Franklin Gothic Book"/>
              </a:rPr>
              <a:pPr algn="r"/>
              <a:t>1</a:t>
            </a:fld>
            <a:endParaRPr lang="en-US" sz="1000" dirty="0">
              <a:solidFill>
                <a:srgbClr val="7F7F7F"/>
              </a:solidFill>
              <a:latin typeface="Franklin Gothic Book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04850" y="-42863"/>
            <a:ext cx="7391400" cy="91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marL="227013" indent="-227013" defTabSz="914400">
              <a:defRPr/>
            </a:pPr>
            <a:endParaRPr lang="en-US" sz="3200" dirty="0">
              <a:solidFill>
                <a:schemeClr val="bg1"/>
              </a:solidFill>
              <a:latin typeface="Franklin Gothic Book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9328" y="548658"/>
            <a:ext cx="7391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eaLnBrk="0" hangingPunct="0"/>
            <a:r>
              <a:rPr lang="en-US" sz="2400" dirty="0">
                <a:solidFill>
                  <a:schemeClr val="bg1"/>
                </a:solidFill>
                <a:latin typeface="Georgia" pitchFamily="18" charset="0"/>
              </a:rPr>
              <a:t>VHA BFF Change Request Process Overview Briefing</a:t>
            </a:r>
          </a:p>
          <a:p>
            <a:pPr eaLnBrk="0" hangingPunct="0"/>
            <a:r>
              <a:rPr lang="en-US" sz="2400" i="1" dirty="0">
                <a:solidFill>
                  <a:schemeClr val="bg1"/>
                </a:solidFill>
                <a:latin typeface="Georgia" pitchFamily="18" charset="0"/>
              </a:rPr>
              <a:t>Agenda</a:t>
            </a:r>
          </a:p>
        </p:txBody>
      </p:sp>
      <p:sp>
        <p:nvSpPr>
          <p:cNvPr id="9" name="Rectangle 5" descr="Object Area for Auto Layouts"/>
          <p:cNvSpPr>
            <a:spLocks noGrp="1" noChangeArrowheads="1"/>
          </p:cNvSpPr>
          <p:nvPr>
            <p:ph idx="1"/>
          </p:nvPr>
        </p:nvSpPr>
        <p:spPr>
          <a:xfrm>
            <a:off x="257175" y="1935650"/>
            <a:ext cx="8610600" cy="4190513"/>
          </a:xfrm>
        </p:spPr>
        <p:txBody>
          <a:bodyPr lIns="91427" tIns="45713" rIns="91427" bIns="45713"/>
          <a:lstStyle/>
          <a:p>
            <a:pPr marL="457200" indent="-457200" defTabSz="914400" eaLnBrk="1" hangingPunct="1">
              <a:lnSpc>
                <a:spcPct val="85000"/>
              </a:lnSpc>
              <a:spcAft>
                <a:spcPct val="50000"/>
              </a:spcAft>
              <a:buFont typeface="Arial" charset="0"/>
              <a:buChar char="–"/>
            </a:pPr>
            <a:endParaRPr lang="en-US" sz="2400" dirty="0">
              <a:ea typeface="ＭＳ Ｐゴシック"/>
              <a:cs typeface="ＭＳ Ｐゴシック"/>
            </a:endParaRPr>
          </a:p>
          <a:p>
            <a:pPr defTabSz="914400" eaLnBrk="1" hangingPunct="1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ＭＳ Ｐゴシック"/>
                <a:cs typeface="ＭＳ Ｐゴシック"/>
              </a:rPr>
              <a:t>Purpose and Expected Outcome</a:t>
            </a:r>
          </a:p>
          <a:p>
            <a:pPr defTabSz="914400" eaLnBrk="1" hangingPunct="1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ＭＳ Ｐゴシック"/>
                <a:cs typeface="ＭＳ Ｐゴシック"/>
              </a:rPr>
              <a:t>VHA BFF Change Request Process Overview</a:t>
            </a:r>
          </a:p>
          <a:p>
            <a:pPr defTabSz="914400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ＭＳ Ｐゴシック"/>
                <a:cs typeface="ＭＳ Ｐゴシック"/>
              </a:rPr>
              <a:t>VHA BFF Change Request Submission</a:t>
            </a:r>
          </a:p>
          <a:p>
            <a:pPr defTabSz="914400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ＭＳ Ｐゴシック"/>
                <a:cs typeface="ＭＳ Ｐゴシック"/>
              </a:rPr>
              <a:t>Question &amp; Answer</a:t>
            </a:r>
          </a:p>
          <a:p>
            <a:pPr marL="457200" indent="-457200" defTabSz="914400" eaLnBrk="1" hangingPunct="1">
              <a:lnSpc>
                <a:spcPct val="85000"/>
              </a:lnSpc>
              <a:spcAft>
                <a:spcPct val="50000"/>
              </a:spcAft>
              <a:buNone/>
            </a:pPr>
            <a:endParaRPr lang="en-US" sz="2400" dirty="0">
              <a:ea typeface="ＭＳ Ｐゴシック"/>
              <a:cs typeface="ＭＳ Ｐゴシック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95991" y="2395368"/>
            <a:ext cx="5642162" cy="51782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 eaLnBrk="0" hangingPunct="0"/>
            <a:endParaRPr 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814" y="1955506"/>
            <a:ext cx="8623005" cy="4226219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The VHA Business Function Framework (BFF) Change Request Process overview briefing is designed to:</a:t>
            </a:r>
          </a:p>
          <a:p>
            <a:pPr marL="342900" lvl="1" indent="-34290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2200" dirty="0"/>
              <a:t>Introduce the VHA BFF Change Request process</a:t>
            </a:r>
          </a:p>
          <a:p>
            <a:pPr marL="342900" lvl="1" indent="-34290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2200" dirty="0"/>
              <a:t>Present an overview of the VHA BFF Change Request process</a:t>
            </a:r>
          </a:p>
          <a:p>
            <a:pPr>
              <a:buClr>
                <a:srgbClr val="0070C0"/>
              </a:buClr>
            </a:pPr>
            <a:r>
              <a:rPr lang="en-US" sz="2200" dirty="0"/>
              <a:t>Answer questions about the VHA BFF Change Request process and provide additional information, as needed</a:t>
            </a:r>
          </a:p>
          <a:p>
            <a:pPr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As a result, Business Architecture leadership and staff will be knowledgeable about the VHA BFF Change Request process and prepared to submit requests for changes to the VHA BFF.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2E41BC-F3C7-4440-964A-79A2B9AB8CF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9328" y="548658"/>
            <a:ext cx="7391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eaLnBrk="0" hangingPunct="0"/>
            <a:r>
              <a:rPr lang="en-US" sz="2400" dirty="0">
                <a:solidFill>
                  <a:schemeClr val="bg1"/>
                </a:solidFill>
                <a:latin typeface="Georgia" pitchFamily="18" charset="0"/>
              </a:rPr>
              <a:t>VHA BFF Change Request Process Overview Briefing</a:t>
            </a:r>
          </a:p>
          <a:p>
            <a:pPr eaLnBrk="0" hangingPunct="0"/>
            <a:r>
              <a:rPr lang="en-US" sz="2400" i="1" dirty="0">
                <a:solidFill>
                  <a:schemeClr val="bg1"/>
                </a:solidFill>
                <a:latin typeface="Georgia" pitchFamily="18" charset="0"/>
              </a:rPr>
              <a:t>Purpose and Expected Outcome</a:t>
            </a:r>
          </a:p>
        </p:txBody>
      </p:sp>
    </p:spTree>
    <p:extLst>
      <p:ext uri="{BB962C8B-B14F-4D97-AF65-F5344CB8AC3E}">
        <p14:creationId xmlns:p14="http://schemas.microsoft.com/office/powerpoint/2010/main" val="469705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Number Placeholder 5" descr="Auto Slide numbering"/>
          <p:cNvSpPr txBox="1">
            <a:spLocks noGrp="1"/>
          </p:cNvSpPr>
          <p:nvPr/>
        </p:nvSpPr>
        <p:spPr bwMode="auto">
          <a:xfrm>
            <a:off x="6972300" y="6288088"/>
            <a:ext cx="21336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36C5840-1EB8-486E-9C14-6635848A0220}" type="slidenum">
              <a:rPr lang="en-US" sz="1000">
                <a:solidFill>
                  <a:srgbClr val="7F7F7F"/>
                </a:solidFill>
                <a:latin typeface="Franklin Gothic Book"/>
              </a:rPr>
              <a:pPr algn="r"/>
              <a:t>3</a:t>
            </a:fld>
            <a:endParaRPr lang="en-US" sz="1000" dirty="0">
              <a:solidFill>
                <a:srgbClr val="7F7F7F"/>
              </a:solidFill>
              <a:latin typeface="Franklin Gothic Book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04850" y="-42863"/>
            <a:ext cx="7391400" cy="91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marL="227013" indent="-227013" defTabSz="914400">
              <a:defRPr/>
            </a:pPr>
            <a:endParaRPr lang="en-US" sz="3200" dirty="0">
              <a:solidFill>
                <a:schemeClr val="bg1"/>
              </a:solidFill>
              <a:latin typeface="Franklin Gothic Book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9328" y="548658"/>
            <a:ext cx="7391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eaLnBrk="0" hangingPunct="0"/>
            <a:r>
              <a:rPr lang="en-US" sz="2400" dirty="0">
                <a:solidFill>
                  <a:schemeClr val="bg1"/>
                </a:solidFill>
                <a:latin typeface="Georgia" pitchFamily="18" charset="0"/>
              </a:rPr>
              <a:t>VHA BFF Change Request Process Overview Briefing</a:t>
            </a:r>
          </a:p>
          <a:p>
            <a:pPr eaLnBrk="0" hangingPunct="0"/>
            <a:r>
              <a:rPr lang="en-US" sz="2400" i="1" dirty="0">
                <a:solidFill>
                  <a:schemeClr val="bg1"/>
                </a:solidFill>
                <a:latin typeface="Georgia" pitchFamily="18" charset="0"/>
              </a:rPr>
              <a:t>Agenda</a:t>
            </a:r>
          </a:p>
        </p:txBody>
      </p:sp>
      <p:sp>
        <p:nvSpPr>
          <p:cNvPr id="9" name="Rectangle 5" descr="Object Area for Auto Layouts"/>
          <p:cNvSpPr>
            <a:spLocks noGrp="1" noChangeArrowheads="1"/>
          </p:cNvSpPr>
          <p:nvPr>
            <p:ph idx="1"/>
          </p:nvPr>
        </p:nvSpPr>
        <p:spPr>
          <a:xfrm>
            <a:off x="257175" y="1935650"/>
            <a:ext cx="8610600" cy="4190513"/>
          </a:xfrm>
        </p:spPr>
        <p:txBody>
          <a:bodyPr lIns="91427" tIns="45713" rIns="91427" bIns="45713"/>
          <a:lstStyle/>
          <a:p>
            <a:pPr marL="457200" indent="-457200" defTabSz="914400" eaLnBrk="1" hangingPunct="1">
              <a:lnSpc>
                <a:spcPct val="85000"/>
              </a:lnSpc>
              <a:spcAft>
                <a:spcPct val="50000"/>
              </a:spcAft>
              <a:buFont typeface="Arial" charset="0"/>
              <a:buChar char="–"/>
            </a:pPr>
            <a:endParaRPr lang="en-US" sz="2400" dirty="0">
              <a:ea typeface="ＭＳ Ｐゴシック"/>
              <a:cs typeface="ＭＳ Ｐゴシック"/>
            </a:endParaRPr>
          </a:p>
          <a:p>
            <a:pPr defTabSz="914400" eaLnBrk="1" hangingPunct="1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ＭＳ Ｐゴシック"/>
                <a:cs typeface="ＭＳ Ｐゴシック"/>
              </a:rPr>
              <a:t>Purpose and Expected Outcome</a:t>
            </a:r>
          </a:p>
          <a:p>
            <a:pPr defTabSz="914400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ＭＳ Ｐゴシック"/>
                <a:cs typeface="ＭＳ Ｐゴシック"/>
              </a:rPr>
              <a:t>VHA BFF Change Request Process Overview</a:t>
            </a:r>
          </a:p>
          <a:p>
            <a:pPr defTabSz="914400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ＭＳ Ｐゴシック"/>
                <a:cs typeface="ＭＳ Ｐゴシック"/>
              </a:rPr>
              <a:t>VHA BFF Change Request Submission</a:t>
            </a:r>
          </a:p>
          <a:p>
            <a:pPr defTabSz="914400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ＭＳ Ｐゴシック"/>
                <a:cs typeface="ＭＳ Ｐゴシック"/>
              </a:rPr>
              <a:t>Question &amp; Answer</a:t>
            </a:r>
          </a:p>
          <a:p>
            <a:pPr marL="457200" indent="-457200" defTabSz="914400" eaLnBrk="1" hangingPunct="1">
              <a:lnSpc>
                <a:spcPct val="85000"/>
              </a:lnSpc>
              <a:spcAft>
                <a:spcPct val="50000"/>
              </a:spcAft>
              <a:buNone/>
            </a:pPr>
            <a:endParaRPr lang="en-US" sz="2400" dirty="0">
              <a:ea typeface="ＭＳ Ｐゴシック"/>
              <a:cs typeface="ＭＳ Ｐゴシック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95991" y="2995443"/>
            <a:ext cx="5642162" cy="51782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 eaLnBrk="0" hangingPunct="0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89257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583613" y="6259513"/>
            <a:ext cx="490537" cy="365125"/>
          </a:xfrm>
        </p:spPr>
        <p:txBody>
          <a:bodyPr/>
          <a:lstStyle/>
          <a:p>
            <a:fld id="{E1193F90-F41A-D14C-8590-4CF6DE69AE5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15153" y="548658"/>
            <a:ext cx="863839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eaLnBrk="0" hangingPunct="0"/>
            <a:r>
              <a:rPr lang="en-US" sz="2400" dirty="0">
                <a:solidFill>
                  <a:schemeClr val="bg1"/>
                </a:solidFill>
                <a:latin typeface="Georgia" pitchFamily="18" charset="0"/>
              </a:rPr>
              <a:t>VHA BFF Change Request Process Overview</a:t>
            </a:r>
          </a:p>
          <a:p>
            <a:pPr eaLnBrk="0" hangingPunct="0"/>
            <a:r>
              <a:rPr lang="en-US" sz="2400" i="1" dirty="0">
                <a:solidFill>
                  <a:schemeClr val="bg1"/>
                </a:solidFill>
                <a:latin typeface="Georgia" pitchFamily="18" charset="0"/>
              </a:rPr>
              <a:t>Purpose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65814" y="1955506"/>
            <a:ext cx="8623005" cy="4226219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Georgia"/>
              </a:rPr>
              <a:t>The VHA BFF Change Request process:</a:t>
            </a:r>
          </a:p>
          <a:p>
            <a:pPr marL="342900" marR="0" lvl="1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eorgia" charset="0"/>
                <a:cs typeface="Georgia"/>
              </a:rPr>
              <a:t>Considers all requested changes from the VHA Business</a:t>
            </a:r>
          </a:p>
          <a:p>
            <a:pPr marL="342900" lvl="1" indent="-342900">
              <a:spcBef>
                <a:spcPct val="20000"/>
              </a:spcBef>
              <a:buClr>
                <a:srgbClr val="0070C0"/>
              </a:buClr>
              <a:buFont typeface="Arial" pitchFamily="34" charset="0"/>
              <a:buChar char="•"/>
            </a:pPr>
            <a:r>
              <a:rPr lang="en-US" sz="2200" dirty="0">
                <a:latin typeface="+mn-lt"/>
                <a:ea typeface="Georgia" charset="0"/>
                <a:cs typeface="Georgia"/>
              </a:rPr>
              <a:t>Tracks VHA BFF change requests and disposition</a:t>
            </a:r>
          </a:p>
          <a:p>
            <a:pPr marL="342900" marR="0" lvl="1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200" dirty="0">
                <a:latin typeface="+mn-lt"/>
                <a:ea typeface="Georgia" charset="0"/>
                <a:cs typeface="Georgia"/>
              </a:rPr>
              <a:t>Includes rigorous review and analysis of VHA BFF change requests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eorgia" charset="0"/>
              <a:cs typeface="Georgia"/>
            </a:endParaRPr>
          </a:p>
          <a:p>
            <a:pPr marL="342900" marR="0" lvl="1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200" noProof="0" dirty="0">
                <a:latin typeface="+mn-lt"/>
                <a:ea typeface="Georgia" charset="0"/>
                <a:cs typeface="Georgia"/>
              </a:rPr>
              <a:t>Incorporates feedback from Subject Matter Experts (SMEs)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eorgia" charset="0"/>
              <a:cs typeface="Georgia"/>
            </a:endParaRPr>
          </a:p>
          <a:p>
            <a:pPr marL="342900" marR="0" lvl="1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eorgia" charset="0"/>
                <a:cs typeface="Georgia"/>
              </a:rPr>
              <a:t>Ensures only approved changes to the VHA BFF are implemented</a:t>
            </a:r>
          </a:p>
          <a:p>
            <a:pPr marL="342900" marR="0" lvl="1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eorgia" charset="0"/>
                <a:cs typeface="Georgia"/>
              </a:rPr>
              <a:t>Maintains the integrity of VHA BFF structure and contents</a:t>
            </a:r>
          </a:p>
          <a:p>
            <a:pPr marL="342900" marR="0" lvl="1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200" dirty="0">
                <a:latin typeface="+mn-lt"/>
                <a:ea typeface="Georgia" charset="0"/>
                <a:cs typeface="Georgia"/>
              </a:rPr>
              <a:t>Complies with Business Architecture configuration management plan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0"/>
              <a:cs typeface="Georg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93F90-F41A-D14C-8590-4CF6DE69AE5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15153" y="548658"/>
            <a:ext cx="863839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eaLnBrk="0" hangingPunct="0"/>
            <a:r>
              <a:rPr lang="en-US" sz="2400" dirty="0">
                <a:solidFill>
                  <a:schemeClr val="bg1"/>
                </a:solidFill>
                <a:latin typeface="Georgia" pitchFamily="18" charset="0"/>
              </a:rPr>
              <a:t>VHA BFF Change Request Process Overview</a:t>
            </a:r>
          </a:p>
          <a:p>
            <a:pPr eaLnBrk="0" hangingPunct="0"/>
            <a:r>
              <a:rPr lang="en-US" sz="2400" i="1" dirty="0">
                <a:solidFill>
                  <a:schemeClr val="bg1"/>
                </a:solidFill>
                <a:latin typeface="Georgia" pitchFamily="18" charset="0"/>
              </a:rPr>
              <a:t>High-Level View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504190" y="1726906"/>
            <a:ext cx="4191885" cy="56861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charset="0"/>
                <a:cs typeface="Arial" pitchFamily="34" charset="0"/>
              </a:rPr>
              <a:t>VHA BFF Change Request Process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28" y="2082464"/>
            <a:ext cx="8267797" cy="4608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2E41BC-F3C7-4440-964A-79A2B9AB8CF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15153" y="548658"/>
            <a:ext cx="863839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eaLnBrk="0" hangingPunct="0"/>
            <a:r>
              <a:rPr lang="en-US" sz="2400" dirty="0">
                <a:solidFill>
                  <a:schemeClr val="bg1"/>
                </a:solidFill>
                <a:latin typeface="Georgia" pitchFamily="18" charset="0"/>
              </a:rPr>
              <a:t>VHA BFF Change Request Process Overview</a:t>
            </a:r>
          </a:p>
          <a:p>
            <a:pPr eaLnBrk="0" hangingPunct="0"/>
            <a:r>
              <a:rPr lang="en-US" sz="2400" i="1" dirty="0">
                <a:solidFill>
                  <a:schemeClr val="bg1"/>
                </a:solidFill>
                <a:latin typeface="Georgia" pitchFamily="18" charset="0"/>
              </a:rPr>
              <a:t>Detailed View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403" y="1726854"/>
            <a:ext cx="6331522" cy="2647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48174" y="4501894"/>
            <a:ext cx="3967233" cy="18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Georgia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Georgia" charset="0"/>
                <a:cs typeface="Georgia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Georgia" charset="0"/>
                <a:cs typeface="Georgia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Georgia" charset="0"/>
                <a:cs typeface="Georgia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Georgia"/>
                <a:ea typeface="Georgia" charset="0"/>
                <a:cs typeface="Georgi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070C0"/>
              </a:buClr>
            </a:pPr>
            <a:r>
              <a:rPr lang="en-US" sz="1400" dirty="0"/>
              <a:t>Anyone in the VHA Business can identify a potential change and submit a request to the Business Reference Architecture (BRA) Team</a:t>
            </a:r>
          </a:p>
          <a:p>
            <a:pPr marL="228600" lvl="1" indent="-22860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400" dirty="0">
                <a:ea typeface="ＭＳ Ｐゴシック" charset="0"/>
              </a:rPr>
              <a:t>The BRA Team adds the change requests to the VHA BFF Change Request Log, reviews the change requests and obtains clarification or more information, if needed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82024" y="4497208"/>
            <a:ext cx="4271520" cy="2189341"/>
          </a:xfrm>
        </p:spPr>
        <p:txBody>
          <a:bodyPr/>
          <a:lstStyle/>
          <a:p>
            <a:pPr marL="228600" lvl="1" indent="-22860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400" dirty="0">
                <a:ea typeface="ＭＳ Ｐゴシック" charset="0"/>
              </a:rPr>
              <a:t>The BRA Team may conduct an impact analysis, considering several factors such as l</a:t>
            </a:r>
            <a:r>
              <a:rPr lang="en-US" sz="1400" dirty="0"/>
              <a:t>evel of urgency, level of effort for execution, available resources, timeframe for completion, and dependencies</a:t>
            </a:r>
          </a:p>
          <a:p>
            <a:pPr marL="228600" indent="-228600">
              <a:buClr>
                <a:srgbClr val="0070C0"/>
              </a:buClr>
            </a:pPr>
            <a:r>
              <a:rPr lang="en-US" sz="1400" dirty="0"/>
              <a:t>After determining potential impacts of the change request, BRA Team may consult SMEs for feedback</a:t>
            </a:r>
          </a:p>
          <a:p>
            <a:pPr marL="228600" lvl="1" indent="-22860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400" dirty="0">
                <a:ea typeface="ＭＳ Ｐゴシック" charset="0"/>
              </a:rPr>
              <a:t>SMEs review change request and provide feedback</a:t>
            </a:r>
          </a:p>
          <a:p>
            <a:pPr marL="228600" lvl="1" indent="-22860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400" dirty="0">
                <a:ea typeface="ＭＳ Ｐゴシック" charset="0"/>
              </a:rPr>
              <a:t>BRA Team updates the VHA BFF Change Request Log</a:t>
            </a:r>
          </a:p>
        </p:txBody>
      </p:sp>
    </p:spTree>
    <p:extLst>
      <p:ext uri="{BB962C8B-B14F-4D97-AF65-F5344CB8AC3E}">
        <p14:creationId xmlns:p14="http://schemas.microsoft.com/office/powerpoint/2010/main" val="469705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2E41BC-F3C7-4440-964A-79A2B9AB8CF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15153" y="548658"/>
            <a:ext cx="863839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eaLnBrk="0" hangingPunct="0"/>
            <a:r>
              <a:rPr lang="en-US" sz="2400" dirty="0">
                <a:solidFill>
                  <a:schemeClr val="bg1"/>
                </a:solidFill>
                <a:latin typeface="Georgia" pitchFamily="18" charset="0"/>
              </a:rPr>
              <a:t>VHA BFF Change Request Process Overview</a:t>
            </a:r>
          </a:p>
          <a:p>
            <a:pPr eaLnBrk="0" hangingPunct="0"/>
            <a:r>
              <a:rPr lang="en-US" sz="2400" i="1" dirty="0">
                <a:solidFill>
                  <a:schemeClr val="bg1"/>
                </a:solidFill>
                <a:latin typeface="Georgia" pitchFamily="18" charset="0"/>
              </a:rPr>
              <a:t>Detailed View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97400" y="4489670"/>
            <a:ext cx="4232197" cy="1968279"/>
          </a:xfrm>
        </p:spPr>
        <p:txBody>
          <a:bodyPr/>
          <a:lstStyle/>
          <a:p>
            <a:pPr marL="228600" lvl="1" indent="-22860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400" dirty="0">
                <a:ea typeface="ＭＳ Ｐゴシック" charset="0"/>
              </a:rPr>
              <a:t>BRA Team sends change request recommendations to BRA Unit Lead for review/action</a:t>
            </a:r>
          </a:p>
          <a:p>
            <a:pPr marL="228600" lvl="1" indent="-22860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400" dirty="0">
                <a:ea typeface="ＭＳ Ｐゴシック" charset="0"/>
              </a:rPr>
              <a:t>BRA Unit</a:t>
            </a:r>
            <a:r>
              <a:rPr lang="en-US" sz="1400" dirty="0">
                <a:solidFill>
                  <a:srgbClr val="FF0000"/>
                </a:solidFill>
                <a:ea typeface="ＭＳ Ｐゴシック" charset="0"/>
              </a:rPr>
              <a:t> </a:t>
            </a:r>
            <a:r>
              <a:rPr lang="en-US" sz="1400" dirty="0">
                <a:ea typeface="ＭＳ Ｐゴシック" charset="0"/>
              </a:rPr>
              <a:t>Lead accepts or rejects the recommendations, or requests more information</a:t>
            </a:r>
          </a:p>
          <a:p>
            <a:pPr marL="228600" lvl="1" indent="-22860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400" dirty="0">
                <a:ea typeface="ＭＳ Ｐゴシック" charset="0"/>
              </a:rPr>
              <a:t>After a decision is made, BRA Team prepares Draft VHA BFF for review with BRA Unit Lead</a:t>
            </a:r>
          </a:p>
          <a:p>
            <a:pPr marL="228600" lvl="1" indent="-22860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400" dirty="0">
                <a:ea typeface="ＭＳ Ｐゴシック" charset="0"/>
              </a:rPr>
              <a:t>When Draft VHA BFF is ready for BA Unit Peer Review, BRA Unit Leads sends to Workgroup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721750" y="4489671"/>
            <a:ext cx="4222225" cy="1733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Georgia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Georgia" charset="0"/>
                <a:cs typeface="Georgia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Georgia" charset="0"/>
                <a:cs typeface="Georgia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Georgia" charset="0"/>
                <a:cs typeface="Georgia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Georgia"/>
                <a:ea typeface="Georgia" charset="0"/>
                <a:cs typeface="Georgi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1" indent="-22860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400" dirty="0">
                <a:ea typeface="ＭＳ Ｐゴシック" charset="0"/>
              </a:rPr>
              <a:t>BA Peer Review Workgroup reviews Draft VHA BFF and provides feedback</a:t>
            </a:r>
          </a:p>
          <a:p>
            <a:pPr marL="228600" lvl="1" indent="-22860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400" dirty="0">
                <a:ea typeface="ＭＳ Ｐゴシック" charset="0"/>
              </a:rPr>
              <a:t>BRA Team incorporates feedback into Final VHA BFF</a:t>
            </a:r>
          </a:p>
          <a:p>
            <a:pPr marL="228600" lvl="1" indent="-22860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400" dirty="0">
                <a:ea typeface="ＭＳ Ｐゴシック" charset="0"/>
              </a:rPr>
              <a:t>BRA Team notifies Change Requester of final decision</a:t>
            </a:r>
          </a:p>
          <a:p>
            <a:pPr marL="228600" lvl="1" indent="-22860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400" dirty="0">
                <a:ea typeface="ＭＳ Ｐゴシック" charset="0"/>
              </a:rPr>
              <a:t>Approved VHA BFF is published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478" y="1736379"/>
            <a:ext cx="6958770" cy="2697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2644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Number Placeholder 5" descr="Auto Slide numbering"/>
          <p:cNvSpPr txBox="1">
            <a:spLocks noGrp="1"/>
          </p:cNvSpPr>
          <p:nvPr/>
        </p:nvSpPr>
        <p:spPr bwMode="auto">
          <a:xfrm>
            <a:off x="6972300" y="6288088"/>
            <a:ext cx="21336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36C5840-1EB8-486E-9C14-6635848A0220}" type="slidenum">
              <a:rPr lang="en-US" sz="1000">
                <a:solidFill>
                  <a:srgbClr val="7F7F7F"/>
                </a:solidFill>
                <a:latin typeface="Franklin Gothic Book"/>
              </a:rPr>
              <a:pPr algn="r"/>
              <a:t>8</a:t>
            </a:fld>
            <a:endParaRPr lang="en-US" sz="1000" dirty="0">
              <a:solidFill>
                <a:srgbClr val="7F7F7F"/>
              </a:solidFill>
              <a:latin typeface="Franklin Gothic Book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04850" y="-42863"/>
            <a:ext cx="7391400" cy="91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marL="227013" indent="-227013" defTabSz="914400">
              <a:defRPr/>
            </a:pPr>
            <a:endParaRPr lang="en-US" sz="3200" dirty="0">
              <a:solidFill>
                <a:schemeClr val="bg1"/>
              </a:solidFill>
              <a:latin typeface="Franklin Gothic Book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9328" y="548658"/>
            <a:ext cx="7391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eaLnBrk="0" hangingPunct="0"/>
            <a:r>
              <a:rPr lang="en-US" sz="2400" dirty="0">
                <a:solidFill>
                  <a:schemeClr val="bg1"/>
                </a:solidFill>
                <a:latin typeface="Georgia" pitchFamily="18" charset="0"/>
              </a:rPr>
              <a:t>VHA BFF Change Request Process Overview Briefing</a:t>
            </a:r>
          </a:p>
          <a:p>
            <a:pPr eaLnBrk="0" hangingPunct="0"/>
            <a:r>
              <a:rPr lang="en-US" sz="2400" i="1" dirty="0">
                <a:solidFill>
                  <a:schemeClr val="bg1"/>
                </a:solidFill>
                <a:latin typeface="Georgia" pitchFamily="18" charset="0"/>
              </a:rPr>
              <a:t>Agenda</a:t>
            </a:r>
          </a:p>
        </p:txBody>
      </p:sp>
      <p:sp>
        <p:nvSpPr>
          <p:cNvPr id="9" name="Rectangle 5" descr="Object Area for Auto Layouts"/>
          <p:cNvSpPr>
            <a:spLocks noGrp="1" noChangeArrowheads="1"/>
          </p:cNvSpPr>
          <p:nvPr>
            <p:ph idx="1"/>
          </p:nvPr>
        </p:nvSpPr>
        <p:spPr>
          <a:xfrm>
            <a:off x="257175" y="1935650"/>
            <a:ext cx="8610600" cy="4190513"/>
          </a:xfrm>
        </p:spPr>
        <p:txBody>
          <a:bodyPr lIns="91427" tIns="45713" rIns="91427" bIns="45713"/>
          <a:lstStyle/>
          <a:p>
            <a:pPr marL="457200" indent="-457200" defTabSz="914400" eaLnBrk="1" hangingPunct="1">
              <a:lnSpc>
                <a:spcPct val="85000"/>
              </a:lnSpc>
              <a:spcAft>
                <a:spcPct val="50000"/>
              </a:spcAft>
              <a:buFont typeface="Arial" charset="0"/>
              <a:buChar char="–"/>
            </a:pPr>
            <a:endParaRPr lang="en-US" sz="2400" dirty="0">
              <a:ea typeface="ＭＳ Ｐゴシック"/>
              <a:cs typeface="ＭＳ Ｐゴシック"/>
            </a:endParaRPr>
          </a:p>
          <a:p>
            <a:pPr defTabSz="914400" eaLnBrk="1" hangingPunct="1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ＭＳ Ｐゴシック"/>
                <a:cs typeface="ＭＳ Ｐゴシック"/>
              </a:rPr>
              <a:t>Purpose and Expected Outcome</a:t>
            </a:r>
          </a:p>
          <a:p>
            <a:pPr defTabSz="914400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ＭＳ Ｐゴシック"/>
                <a:cs typeface="ＭＳ Ｐゴシック"/>
              </a:rPr>
              <a:t>VHA BFF Change Request Process Overview</a:t>
            </a:r>
          </a:p>
          <a:p>
            <a:pPr defTabSz="914400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ＭＳ Ｐゴシック"/>
                <a:cs typeface="ＭＳ Ｐゴシック"/>
              </a:rPr>
              <a:t>VHA BFF Change Request Submission</a:t>
            </a:r>
          </a:p>
          <a:p>
            <a:pPr defTabSz="914400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ＭＳ Ｐゴシック"/>
                <a:cs typeface="ＭＳ Ｐゴシック"/>
              </a:rPr>
              <a:t>Question &amp; Answer</a:t>
            </a:r>
          </a:p>
          <a:p>
            <a:pPr marL="457200" indent="-457200" defTabSz="914400" eaLnBrk="1" hangingPunct="1">
              <a:lnSpc>
                <a:spcPct val="85000"/>
              </a:lnSpc>
              <a:spcAft>
                <a:spcPct val="50000"/>
              </a:spcAft>
              <a:buNone/>
            </a:pPr>
            <a:endParaRPr lang="en-US" sz="2400" dirty="0">
              <a:ea typeface="ＭＳ Ｐゴシック"/>
              <a:cs typeface="ＭＳ Ｐゴシック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06877" y="3566943"/>
            <a:ext cx="5642162" cy="51782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 eaLnBrk="0" hangingPunct="0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10213334"/>
      </p:ext>
    </p:extLst>
  </p:cSld>
  <p:clrMapOvr>
    <a:masterClrMapping/>
  </p:clrMapOvr>
</p:sld>
</file>

<file path=ppt/theme/theme1.xml><?xml version="1.0" encoding="utf-8"?>
<a:theme xmlns:a="http://schemas.openxmlformats.org/drawingml/2006/main" name="OHI Pages">
  <a:themeElements>
    <a:clrScheme name="OHI Colors 2">
      <a:dk1>
        <a:sysClr val="windowText" lastClr="000000"/>
      </a:dk1>
      <a:lt1>
        <a:sysClr val="window" lastClr="FFFFFF"/>
      </a:lt1>
      <a:dk2>
        <a:srgbClr val="003F72"/>
      </a:dk2>
      <a:lt2>
        <a:srgbClr val="EEECE1"/>
      </a:lt2>
      <a:accent1>
        <a:srgbClr val="0083BE"/>
      </a:accent1>
      <a:accent2>
        <a:srgbClr val="C6262E"/>
      </a:accent2>
      <a:accent3>
        <a:srgbClr val="772432"/>
      </a:accent3>
      <a:accent4>
        <a:srgbClr val="16918D"/>
      </a:accent4>
      <a:accent5>
        <a:srgbClr val="4E3472"/>
      </a:accent5>
      <a:accent6>
        <a:srgbClr val="CB5A0A"/>
      </a:accent6>
      <a:hlink>
        <a:srgbClr val="6AAEE2"/>
      </a:hlink>
      <a:folHlink>
        <a:srgbClr val="666666"/>
      </a:folHlink>
    </a:clrScheme>
    <a:fontScheme name="Trek">
      <a:majorFont>
        <a:latin typeface="Franklin Gothic Medium"/>
        <a:ea typeface=""/>
        <a:cs typeface=""/>
        <a:font script="Jpan" typeface="ヒラギノ角ゴ Pro W6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ＭＳ Ｐゴシック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HI Transition">
  <a:themeElements>
    <a:clrScheme name="OHI Colors 2">
      <a:dk1>
        <a:sysClr val="windowText" lastClr="000000"/>
      </a:dk1>
      <a:lt1>
        <a:sysClr val="window" lastClr="FFFFFF"/>
      </a:lt1>
      <a:dk2>
        <a:srgbClr val="003F72"/>
      </a:dk2>
      <a:lt2>
        <a:srgbClr val="EEECE1"/>
      </a:lt2>
      <a:accent1>
        <a:srgbClr val="0083BE"/>
      </a:accent1>
      <a:accent2>
        <a:srgbClr val="C6262E"/>
      </a:accent2>
      <a:accent3>
        <a:srgbClr val="772432"/>
      </a:accent3>
      <a:accent4>
        <a:srgbClr val="16918D"/>
      </a:accent4>
      <a:accent5>
        <a:srgbClr val="4E3472"/>
      </a:accent5>
      <a:accent6>
        <a:srgbClr val="CB5A0A"/>
      </a:accent6>
      <a:hlink>
        <a:srgbClr val="6AAEE2"/>
      </a:hlink>
      <a:folHlink>
        <a:srgbClr val="666666"/>
      </a:folHlink>
    </a:clrScheme>
    <a:fontScheme name="Trek">
      <a:majorFont>
        <a:latin typeface="Franklin Gothic Medium"/>
        <a:ea typeface=""/>
        <a:cs typeface=""/>
        <a:font script="Jpan" typeface="ヒラギノ角ゴ Pro W6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ＭＳ Ｐゴシック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HI Pages">
  <a:themeElements>
    <a:clrScheme name="OHI Colors 2">
      <a:dk1>
        <a:sysClr val="windowText" lastClr="000000"/>
      </a:dk1>
      <a:lt1>
        <a:sysClr val="window" lastClr="FFFFFF"/>
      </a:lt1>
      <a:dk2>
        <a:srgbClr val="003F72"/>
      </a:dk2>
      <a:lt2>
        <a:srgbClr val="EEECE1"/>
      </a:lt2>
      <a:accent1>
        <a:srgbClr val="0083BE"/>
      </a:accent1>
      <a:accent2>
        <a:srgbClr val="C6262E"/>
      </a:accent2>
      <a:accent3>
        <a:srgbClr val="772432"/>
      </a:accent3>
      <a:accent4>
        <a:srgbClr val="16918D"/>
      </a:accent4>
      <a:accent5>
        <a:srgbClr val="4E3472"/>
      </a:accent5>
      <a:accent6>
        <a:srgbClr val="CB5A0A"/>
      </a:accent6>
      <a:hlink>
        <a:srgbClr val="6AAEE2"/>
      </a:hlink>
      <a:folHlink>
        <a:srgbClr val="666666"/>
      </a:folHlink>
    </a:clrScheme>
    <a:fontScheme name="Trek">
      <a:majorFont>
        <a:latin typeface="Franklin Gothic Medium"/>
        <a:ea typeface=""/>
        <a:cs typeface=""/>
        <a:font script="Jpan" typeface="ヒラギノ角ゴ Pro W6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ＭＳ Ｐゴシック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PPT_VHA_Template">
  <a:themeElements>
    <a:clrScheme name="Custom 5">
      <a:dk1>
        <a:sysClr val="windowText" lastClr="000000"/>
      </a:dk1>
      <a:lt1>
        <a:sysClr val="window" lastClr="FFFFFF"/>
      </a:lt1>
      <a:dk2>
        <a:srgbClr val="FFFFFE"/>
      </a:dk2>
      <a:lt2>
        <a:srgbClr val="FFFFFE"/>
      </a:lt2>
      <a:accent1>
        <a:srgbClr val="0083BE"/>
      </a:accent1>
      <a:accent2>
        <a:srgbClr val="78BE20"/>
      </a:accent2>
      <a:accent3>
        <a:srgbClr val="C4262E"/>
      </a:accent3>
      <a:accent4>
        <a:srgbClr val="FF7F32"/>
      </a:accent4>
      <a:accent5>
        <a:srgbClr val="F3CF45"/>
      </a:accent5>
      <a:accent6>
        <a:srgbClr val="FFFFF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_DCDateModified xmlns="http://schemas.microsoft.com/sharepoint/v3/fields" xsi:nil="true"/>
    <Group xmlns="f3cea1d5-1b26-4d77-8559-7dbcbaaee19c">Business Reference Architecture (BRA)</Group>
    <Notes0 xmlns="f3cea1d5-1b26-4d77-8559-7dbcbaaee19c">Business Function Framework (BFF) - Change Request Process Overview</Notes0>
    <_DCDateCreated xmlns="http://schemas.microsoft.com/sharepoint/v3/fields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AEAE3A7119B94AA179B259CB2CFAD3" ma:contentTypeVersion="12" ma:contentTypeDescription="Create a new document." ma:contentTypeScope="" ma:versionID="c0db996b082155afe5b51c7b0525d198">
  <xsd:schema xmlns:xsd="http://www.w3.org/2001/XMLSchema" xmlns:xs="http://www.w3.org/2001/XMLSchema" xmlns:p="http://schemas.microsoft.com/office/2006/metadata/properties" xmlns:ns1="f3cea1d5-1b26-4d77-8559-7dbcbaaee19c" xmlns:ns3="http://schemas.microsoft.com/sharepoint/v3/fields" targetNamespace="http://schemas.microsoft.com/office/2006/metadata/properties" ma:root="true" ma:fieldsID="6d981a94fcce883a114117627b4f78ad" ns1:_="" ns3:_="">
    <xsd:import namespace="f3cea1d5-1b26-4d77-8559-7dbcbaaee19c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Group" minOccurs="0"/>
                <xsd:element ref="ns1:Notes0" minOccurs="0"/>
                <xsd:element ref="ns3:_DCDateCreated" minOccurs="0"/>
                <xsd:element ref="ns3:_DCDateModifi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cea1d5-1b26-4d77-8559-7dbcbaaee19c" elementFormDefault="qualified">
    <xsd:import namespace="http://schemas.microsoft.com/office/2006/documentManagement/types"/>
    <xsd:import namespace="http://schemas.microsoft.com/office/infopath/2007/PartnerControls"/>
    <xsd:element name="Group" ma:index="0" nillable="true" ma:displayName="Group" ma:description="Used for view grouping." ma:format="Dropdown" ma:internalName="Group">
      <xsd:simpleType>
        <xsd:union memberTypes="dms:Text">
          <xsd:simpleType>
            <xsd:restriction base="dms:Choice">
              <xsd:enumeration value="Business Information Architecture (BIA)"/>
              <xsd:enumeration value="Business Process Architecture (BPA)"/>
              <xsd:enumeration value="Business Reference Architecture (BRA)"/>
              <xsd:enumeration value="Chief Health Segment Architect (CHSA)"/>
              <xsd:enumeration value="Planning and Special Projects (PSP)"/>
              <xsd:enumeration value="Resourcing and Process (RnP)"/>
              <xsd:enumeration value="iEHR"/>
              <xsd:enumeration value="General Collaboration"/>
              <xsd:enumeration value="Strategic Architecture"/>
              <xsd:enumeration value="Strategic Architecture (HISP)"/>
            </xsd:restriction>
          </xsd:simpleType>
        </xsd:union>
      </xsd:simpleType>
    </xsd:element>
    <xsd:element name="Notes0" ma:index="2" nillable="true" ma:displayName="Subject" ma:internalName="Notes0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DCDateCreated" ma:index="4" nillable="true" ma:displayName="Date Created" ma:description="The date on which this resource was created" ma:format="DateTime" ma:internalName="_DCDateCreated">
      <xsd:simpleType>
        <xsd:restriction base="dms:DateTime"/>
      </xsd:simpleType>
    </xsd:element>
    <xsd:element name="_DCDateModified" ma:index="5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CF9E19B-1C12-4095-87E4-D7209B76CA64}">
  <ds:schemaRefs>
    <ds:schemaRef ds:uri="http://purl.org/dc/elements/1.1/"/>
    <ds:schemaRef ds:uri="http://purl.org/dc/terms/"/>
    <ds:schemaRef ds:uri="http://schemas.microsoft.com/office/2006/documentManagement/types"/>
    <ds:schemaRef ds:uri="http://schemas.microsoft.com/sharepoint/v3/fields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f3cea1d5-1b26-4d77-8559-7dbcbaaee19c"/>
  </ds:schemaRefs>
</ds:datastoreItem>
</file>

<file path=customXml/itemProps2.xml><?xml version="1.0" encoding="utf-8"?>
<ds:datastoreItem xmlns:ds="http://schemas.openxmlformats.org/officeDocument/2006/customXml" ds:itemID="{C50A8A0A-EF7F-499B-97EF-B5C5B3E41D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cea1d5-1b26-4d77-8559-7dbcbaaee19c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AF179D6-F1FF-412F-91E4-11A38F0305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17629</TotalTime>
  <Words>859</Words>
  <Application>Microsoft Office PowerPoint</Application>
  <PresentationFormat>On-screen Show (4:3)</PresentationFormat>
  <Paragraphs>182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ＭＳ Ｐゴシック</vt:lpstr>
      <vt:lpstr>Arial</vt:lpstr>
      <vt:lpstr>Calibri</vt:lpstr>
      <vt:lpstr>Franklin Gothic Book</vt:lpstr>
      <vt:lpstr>Franklin Gothic Medium</vt:lpstr>
      <vt:lpstr>Georgia</vt:lpstr>
      <vt:lpstr>Wingdings</vt:lpstr>
      <vt:lpstr>OHI Pages</vt:lpstr>
      <vt:lpstr>OHI Transition</vt:lpstr>
      <vt:lpstr>1_OHI Pages</vt:lpstr>
      <vt:lpstr>PPT_VHA_Template</vt:lpstr>
      <vt:lpstr>VHA Business Function Framework Change Request Process Overview Briefing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Woodpile Studios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 Overview Briefing for ESM Familiarization _Nov_2011</dc:title>
  <dc:creator>Rick Aleman</dc:creator>
  <cp:lastModifiedBy>Louise Golerbrittain</cp:lastModifiedBy>
  <cp:revision>807</cp:revision>
  <dcterms:created xsi:type="dcterms:W3CDTF">2010-01-22T17:58:25Z</dcterms:created>
  <dcterms:modified xsi:type="dcterms:W3CDTF">2016-11-12T15:35:39Z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0x01010005AEAE3A7119B94AA179B259CB2CFAD3</vt:lpwstr>
  </property>
  <property fmtid="{D5CDD505-2E9C-101B-9397-08002B2CF9AE}" pid="3" name="Version Date">
    <vt:lpwstr>2011-11-01T04:00:00+00:00</vt:lpwstr>
  </property>
</Properties>
</file>